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slide" Target="slides/slide4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안녕하세요 Code Climbers - SSD 개발 프로젝트 발표를 맡은 경태현 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Code Climbers는 계속 성장하고 정상을 향하는 사람들이라는 뜻으로,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SW의 품질을 지속적으로 개선하겠다는 의지도 담겨있습니다.</a:t>
            </a:r>
            <a:endParaRPr/>
          </a:p>
        </p:txBody>
      </p:sp>
      <p:sp>
        <p:nvSpPr>
          <p:cNvPr id="44" name="Google Shape;4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e76f90582_1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SSD </a:t>
            </a:r>
            <a:r>
              <a:rPr lang="en-US"/>
              <a:t>모듈 클래스 다이어그램 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명령어를 전달 받고 동작 수행을 위한 CmdBufferControl &lt;싱글톤&gt; 객체가 생성됩니다.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이후 Buffer 를 참조하고 update 할 수 있는 Cmdbuffer 객체가 5개 생성되고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NAND update 필요할 경우 동작을 위한 SSDDriver 객체를 사용하게 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실제 파일 입출력은 IoStream 객체를 통해 이루어 지게 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입력 Command 처리 방식은 확장성을 위해 커맨드 패턴이 적용되었습니다.</a:t>
            </a:r>
            <a:endParaRPr/>
          </a:p>
        </p:txBody>
      </p:sp>
      <p:sp>
        <p:nvSpPr>
          <p:cNvPr id="120" name="Google Shape;120;g36e76f90582_14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daa630920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[</a:t>
            </a:r>
            <a:r>
              <a:rPr lang="en-US"/>
              <a:t>왼쪽그림]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비정상 프로그램 종료에 대처하기 위해.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Buffer 객체 생성시 /buffer 디렉토리에 filename을 참조하도록 되어있습니다.</a:t>
            </a:r>
            <a:br>
              <a:rPr lang="en-US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[오른쪽 그림]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기능별 파일 접근 가능 flow 입니다.</a:t>
            </a:r>
            <a:endParaRPr/>
          </a:p>
        </p:txBody>
      </p:sp>
      <p:sp>
        <p:nvSpPr>
          <p:cNvPr id="126" name="Google Shape;126;g36daa630920_8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e76f90582_1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초기 중복 동작 flow로 전달 받은 cmd (param)의 유효성 검사와</a:t>
            </a:r>
            <a:br>
              <a:rPr lang="en-US"/>
            </a:br>
            <a:r>
              <a:rPr lang="en-US"/>
              <a:t>buffer가 5개 차있을 경우 flush 하도록 되어 있습니다.</a:t>
            </a:r>
            <a:endParaRPr/>
          </a:p>
        </p:txBody>
      </p:sp>
      <p:sp>
        <p:nvSpPr>
          <p:cNvPr id="135" name="Google Shape;135;g36e76f90582_14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daa630920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구현된 저희 코드의 동작별 Flow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[왼쪽그림]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Read 동작으로buffer로 대처할 수 있는지 확인 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값을 output.txt에 write 합니다.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[오른쪽 그림]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동일한 LBA의 Write Buffer가 있는지 확인 후.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Buffer에 신규 cmd update 합니다.</a:t>
            </a:r>
            <a:endParaRPr/>
          </a:p>
        </p:txBody>
      </p:sp>
      <p:sp>
        <p:nvSpPr>
          <p:cNvPr id="142" name="Google Shape;142;g36daa630920_5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e76f90582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[왼쪽그림]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Buffer에 Erase Range에 포함되는지 확인 후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해당 buffer가 write인지 erase인지에 확인 후 적절한 update를 하게 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[오른쪽 그림]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Buffer가 비어있지는 않은지 확인 후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Buufer에 저장된 명령어에 따라 ssd_nand.txt 파일을 write 하개 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이후 buffer는 clear 합니다.</a:t>
            </a:r>
            <a:endParaRPr/>
          </a:p>
        </p:txBody>
      </p:sp>
      <p:sp>
        <p:nvSpPr>
          <p:cNvPr id="151" name="Google Shape;151;g36e76f90582_1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TestShell의 test script 기능 개발에 TDD를 적용한 예시입니다.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먼저 입력과 출력을 정의하고 테스트 케이스를 작성했습니다.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RED 단계이기 때문에 </a:t>
            </a:r>
            <a:r>
              <a:rPr lang="en-US"/>
              <a:t>Unit Test는 실패해도 상관이 없습니다.</a:t>
            </a:r>
            <a:endParaRPr/>
          </a:p>
        </p:txBody>
      </p:sp>
      <p:sp>
        <p:nvSpPr>
          <p:cNvPr id="165" name="Google Shape;16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그리고 Green 단계에서는 이 Unit Test를 통과하도록 일단 구현합니다.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테스트 케이스 통과가 확인이 되면</a:t>
            </a:r>
            <a:endParaRPr/>
          </a:p>
        </p:txBody>
      </p:sp>
      <p:sp>
        <p:nvSpPr>
          <p:cNvPr id="179" name="Google Shape;17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그 다음 Refactor 단계에서 조금 더 클린한 코드가 되도록 Refactoring을 수행하였습니다.</a:t>
            </a:r>
            <a:endParaRPr/>
          </a:p>
        </p:txBody>
      </p:sp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IOStream </a:t>
            </a:r>
            <a:r>
              <a:rPr lang="en-US"/>
              <a:t>개발에서도 TDD를 활용하여 TC 작성, 기능 개발 후</a:t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이어서 중복 코드 제거를 위한 TestFixture 도입 등 Refactoring을 수행했습니다.</a:t>
            </a:r>
            <a:endParaRPr/>
          </a:p>
        </p:txBody>
      </p:sp>
      <p:sp>
        <p:nvSpPr>
          <p:cNvPr id="217" name="Google Shape;21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TDD</a:t>
            </a:r>
            <a:r>
              <a:rPr lang="en-US"/>
              <a:t>에서 중요한 것 중 하나는 지속적인 개선 활동입니다.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저희는 활발한 코드 리뷰를 거쳐서 Test Set의 완성도를 높여왔습니다.</a:t>
            </a:r>
            <a:endParaRPr/>
          </a:p>
        </p:txBody>
      </p:sp>
      <p:sp>
        <p:nvSpPr>
          <p:cNvPr id="224" name="Google Shape;22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6daa630920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최종적으로 Code Coverage를 측정한 결과, Test Shell 은 93%, SSD는 96%의 높은 커버리지를 달성했습니다.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빡빡한 개발 일정에도 끝까지 SW 품질을 높이려는 팀원분들의 노력이 있어 가능했습니다.</a:t>
            </a:r>
            <a:endParaRPr/>
          </a:p>
        </p:txBody>
      </p:sp>
      <p:sp>
        <p:nvSpPr>
          <p:cNvPr id="233" name="Google Shape;233;g36daa630920_3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</a:t>
            </a:r>
            <a:r>
              <a:rPr lang="en-US"/>
              <a:t>가지 케이스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test shell에서 ssd driver interface mocking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SSD에서 iotream interface mocking</a:t>
            </a:r>
            <a:endParaRPr/>
          </a:p>
        </p:txBody>
      </p:sp>
      <p:sp>
        <p:nvSpPr>
          <p:cNvPr id="248" name="Google Shape;24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6e76f9058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36e76f90582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e76f90582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기존에는 TestShell에서 모든 로직을 담당하는 구성이었음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첫 번째 리팩토링으로 SRP를 위해 TestShell에서 다루는 커맨드를 클래스로 분리시켰음 ( 결과가 위그림)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그러나 이 과정에서 TestShell과 CommandHandler가 서로를 바라보게 되는 순환 참조가 발생하였음.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상식적으로 Command handler가 TestShell을 알아야 하는건 말이 안되기 때문에 해당 의존 관계를 제거하는 리팩토링을 추가로 진행하였음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추가로 TestShell이 SSD를 들고있는 것도 이상하기 때문에 SRP 리팩토링이 다시한번 필요하게 되었음</a:t>
            </a:r>
            <a:endParaRPr/>
          </a:p>
        </p:txBody>
      </p:sp>
      <p:sp>
        <p:nvSpPr>
          <p:cNvPr id="299" name="Google Shape;299;g36e76f90582_5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6e76f90582_5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리팩토링 결과는 다음과 같음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TestShell은 CommandHandler만 관리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CommandHandler는 커맨드+Factory 패턴을 활용한 ICommand interface를 통해 Command들을 관리하고, SSD를 관리함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Command 패턴을 활용하여 </a:t>
            </a:r>
            <a:r>
              <a:rPr lang="en-US">
                <a:solidFill>
                  <a:schemeClr val="dk1"/>
                </a:solidFill>
              </a:rPr>
              <a:t>각 Command는 Interface를 상속받아 관리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0" name="Google Shape;330;g36e76f90582_5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저희는 </a:t>
            </a:r>
            <a:r>
              <a:rPr lang="en-US">
                <a:solidFill>
                  <a:schemeClr val="dk1"/>
                </a:solidFill>
              </a:rPr>
              <a:t>TestShell, SSD 구성에 맞게</a:t>
            </a:r>
            <a:r>
              <a:rPr lang="en-US"/>
              <a:t> 두 그룹으로 나누어 개발 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저, 김성환님, 김제성님은 Test Shell, SSD 개발은 정헌휘님, 윤예림님, 심현석님이 맡아 주셨습니다.</a:t>
            </a:r>
            <a:endParaRPr/>
          </a:p>
        </p:txBody>
      </p:sp>
      <p:sp>
        <p:nvSpPr>
          <p:cNvPr id="57" name="Google Shape;5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6e76f90582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코드로 나타내면 이렇습니다.</a:t>
            </a:r>
            <a:endParaRPr/>
          </a:p>
        </p:txBody>
      </p:sp>
      <p:sp>
        <p:nvSpPr>
          <p:cNvPr id="351" name="Google Shape;351;g36e76f90582_5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6e76f90582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command Buffer</a:t>
            </a:r>
            <a:r>
              <a:rPr lang="en-US"/>
              <a:t>의 동작이 상이합니다.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따라서 runCommand buffer에서 Command의 종류에 따라 Command Buffer Algorithm을 변경할 수 있도록 전략 패턴을 사용하였습니다.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차이점 요약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Strategy</a:t>
            </a:r>
            <a:r>
              <a:rPr lang="en-US">
                <a:solidFill>
                  <a:schemeClr val="dk1"/>
                </a:solidFill>
              </a:rPr>
              <a:t> = “어떤(What)” 알고리즘으로 바꿀 것인가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>
                <a:solidFill>
                  <a:schemeClr val="dk1"/>
                </a:solidFill>
              </a:rPr>
              <a:t>Command</a:t>
            </a:r>
            <a:r>
              <a:rPr lang="en-US">
                <a:solidFill>
                  <a:schemeClr val="dk1"/>
                </a:solidFill>
              </a:rPr>
              <a:t> = “언제/어떻게(When/How)” 요청을 실행할 것인가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커맨드 패턴: 요청을 객체로 캡슐화하여 기능을 유연하게 처리할 수 있도록 변경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8" name="Google Shape;368;g36e76f90582_1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6e76f90582_1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전략 패턴 적용 이후 command들이 캡슐화되어 동작하게됩니다.</a:t>
            </a:r>
            <a:endParaRPr/>
          </a:p>
        </p:txBody>
      </p:sp>
      <p:sp>
        <p:nvSpPr>
          <p:cNvPr id="375" name="Google Shape;375;g36e76f90582_13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6daa630920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g36daa630920_3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6daa630920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9" name="Google Shape;399;g36daa630920_7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9" name="Google Shape;40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6e76f90582_9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커맨드 패턴 : 명령하는 측(Invoker)과 수행하는 측(Receiver)을 분리하는 패턴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“요청(Request)”을 객체로 캡슐화하여, 호출자(Invoker)와 수행자(Receiver)를 분리</a:t>
            </a:r>
            <a:endParaRPr b="1" sz="100"/>
          </a:p>
        </p:txBody>
      </p:sp>
      <p:sp>
        <p:nvSpPr>
          <p:cNvPr id="414" name="Google Shape;414;g36e76f90582_9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6daa630920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실행될 Concrete Command 는 ICommand 로 캡슐화되며, Invoker 는 구체적인 동작을 모른 채 ICommand 를 다룬다.</a:t>
            </a:r>
            <a:endParaRPr/>
          </a:p>
        </p:txBody>
      </p:sp>
      <p:sp>
        <p:nvSpPr>
          <p:cNvPr id="436" name="Google Shape;436;g36daa630920_2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6e76f90582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Adaptor : </a:t>
            </a:r>
            <a:r>
              <a:rPr b="1" lang="en-US"/>
              <a:t>서로다른 Interface가 존재할 때,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사용하는 쪽에서 코드 변경 없이 호출할 수 있도록 중간에서 연결하는 클래스 도입</a:t>
            </a:r>
            <a:endParaRPr b="1"/>
          </a:p>
        </p:txBody>
      </p:sp>
      <p:sp>
        <p:nvSpPr>
          <p:cNvPr id="452" name="Google Shape;452;g36e76f90582_2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6e76f90582_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7" name="Google Shape;477;g36e76f90582_9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다음은 기능 구현 소개입니다. TestShell과 SSD 두 부분으로 나누어서 설명 드리겠습니다.</a:t>
            </a:r>
            <a:endParaRPr/>
          </a:p>
        </p:txBody>
      </p:sp>
      <p:sp>
        <p:nvSpPr>
          <p:cNvPr id="67" name="Google Shape;6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040C28"/>
                </a:solidFill>
                <a:highlight>
                  <a:srgbClr val="FFFFFF"/>
                </a:highlight>
              </a:rPr>
              <a:t>싱글턴 패턴: 생성자가 여러 차례 호출되더라도 실제로 생성되는 객체는 하나이고</a:t>
            </a:r>
            <a:endParaRPr sz="1200">
              <a:solidFill>
                <a:srgbClr val="040C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040C28"/>
                </a:solidFill>
                <a:highlight>
                  <a:srgbClr val="FFFFFF"/>
                </a:highlight>
              </a:rPr>
              <a:t>최초 생성 이후에 호출된 생성자는 최초의 생성자가 생성한 객체를 리턴하도록 구현하는 것</a:t>
            </a:r>
            <a:endParaRPr sz="800"/>
          </a:p>
        </p:txBody>
      </p:sp>
      <p:sp>
        <p:nvSpPr>
          <p:cNvPr id="493" name="Google Shape;49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6e76f90582_5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logger</a:t>
            </a:r>
            <a:r>
              <a:rPr lang="en-US"/>
              <a:t>의 global instance를 모든 class의 logger가 공유하도록 구현하여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추가 객체 생성 없이 instance를 모두 공유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-&gt; Logger가 필요한 곳에서 간편하게 호출하여 사용</a:t>
            </a:r>
            <a:endParaRPr/>
          </a:p>
        </p:txBody>
      </p:sp>
      <p:sp>
        <p:nvSpPr>
          <p:cNvPr id="499" name="Google Shape;499;g36e76f90582_5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6daa630920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7" name="Google Shape;517;g36daa630920_2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6daa630920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2" name="Google Shape;522;g36daa630920_2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6daa630920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0" name="Google Shape;530;g36daa630920_2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6daa63092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5" name="Google Shape;535;g36daa630920_1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6daa630920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2" name="Google Shape;542;g36daa630920_1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e76f9058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먼저 테스트쉘은 SSD 개발의 편의성을 위한 테스트 도구 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매번 ssd.exe 를 직접 실행하면서 명령어를 입력하면 너무 번거롭습니다.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TestShell에는 미리 정의된 커맨드와 스크립트가 있어, SSD를 빠르게 테스트하고 개발할 수 있게 해줍니다.</a:t>
            </a:r>
            <a:endParaRPr/>
          </a:p>
        </p:txBody>
      </p:sp>
      <p:sp>
        <p:nvSpPr>
          <p:cNvPr id="72" name="Google Shape;72;g36e76f90582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TestShell </a:t>
            </a:r>
            <a:r>
              <a:rPr lang="en-US"/>
              <a:t>모듈의 클래스 다이어그램입니다.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사용자 입력을 받고 스크립트 실행을 위한 TestShell 클래스가 있고,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 클래스가 CommandHandler를 통해 입력받은 커맨드를 실행 시킵니다.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CommandHandler는 구체 클래스가 아닌 인터페이스에 의존하라는 DIP 원칙을 바탕으로 설계되었습니다.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커맨드 인터페이스와 SSD 인터페이스를 바라보고 이를 상속받은 어떤 클래스라도 실행할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SsdAdaptor를 통해 실제 SSD와 통신하게 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Command의 실행 상황은 Logger 인스턴스를 통해 기록이 됩니다.</a:t>
            </a:r>
            <a:endParaRPr/>
          </a:p>
        </p:txBody>
      </p:sp>
      <p:sp>
        <p:nvSpPr>
          <p:cNvPr id="79" name="Google Shape;7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e76f905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기본 실행 Flow 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TestShell이 실행되면 먼저 shell_script.txt 경로가 전달되었는지 확인합니다.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있다면 순차적으로 script를 수행하고, 없다면 사용자 입력을 받아 해당 커맨드를 실행합니다.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‘exit’ 입력이 들어올 때까지 반복되며, 각 입력은 요구사항에 맞게 캡슐화되어 커맨드 패턴으로 구현되었습니다.</a:t>
            </a:r>
            <a:endParaRPr/>
          </a:p>
        </p:txBody>
      </p:sp>
      <p:sp>
        <p:nvSpPr>
          <p:cNvPr id="85" name="Google Shape;85;g36e76f90582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daa630920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이러한 커맨드들은 내부적으로 ssd 인터페이스의 API를 호출합니다.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Full Read 커맨드의 예시를 보면 Argument가 적절한지 체크 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적절하다면 SSD Read를 호출합니다. 그리고 그 과정에서 Error가 없었는지 확인합니다.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요구사항에 따라 lba 99까지 반복 후 종료하게 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다른 커맨드 들의 동작도 이와 크게 다르지 않기 때문에 생략하도록 하겠습니다.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Test Shell 기능 소개에 이어 SSD 기능 소개 드리겠습니다.</a:t>
            </a:r>
            <a:endParaRPr/>
          </a:p>
        </p:txBody>
      </p:sp>
      <p:sp>
        <p:nvSpPr>
          <p:cNvPr id="104" name="Google Shape;104;g36daa630920_1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e76f90582_1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NAND 메모리 가상하여, 입력을 처리하는 SSD 시뮬레이션 프로그램 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입력된 Command 된 를 처리하고 있으며 버퍼를 사용하여 효율적 자원관리를 지원하고 있습니다.</a:t>
            </a:r>
            <a:endParaRPr/>
          </a:p>
        </p:txBody>
      </p:sp>
      <p:sp>
        <p:nvSpPr>
          <p:cNvPr id="113" name="Google Shape;113;g36e76f90582_14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" type="body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b="0" sz="15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/>
        </p:nvSpPr>
        <p:spPr>
          <a:xfrm>
            <a:off x="618827" y="321810"/>
            <a:ext cx="179427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 your value </a:t>
            </a:r>
            <a:endParaRPr b="1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2"/>
          <p:cNvSpPr txBox="1"/>
          <p:nvPr>
            <p:ph idx="2" type="body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1107692" y="1513269"/>
            <a:ext cx="6785846" cy="3239999"/>
            <a:chOff x="900000" y="1513268"/>
            <a:chExt cx="5513500" cy="3239999"/>
          </a:xfrm>
        </p:grpSpPr>
        <p:grpSp>
          <p:nvGrpSpPr>
            <p:cNvPr id="16" name="Google Shape;16;p2"/>
            <p:cNvGrpSpPr/>
            <p:nvPr/>
          </p:nvGrpSpPr>
          <p:grpSpPr>
            <a:xfrm>
              <a:off x="900000" y="1513268"/>
              <a:ext cx="180000" cy="3239999"/>
              <a:chOff x="900000" y="1513268"/>
              <a:chExt cx="180000" cy="3239999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9000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10800000">
                <a:off x="9000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900000" y="1513268"/>
              <a:ext cx="5513500" cy="3239999"/>
              <a:chOff x="900000" y="1513268"/>
              <a:chExt cx="5513500" cy="3239999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62335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5AB4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1" name="Google Shape;21;p2"/>
              <p:cNvGrpSpPr/>
              <p:nvPr/>
            </p:nvGrpSpPr>
            <p:grpSpPr>
              <a:xfrm>
                <a:off x="900000" y="1513269"/>
                <a:ext cx="5513500" cy="3239997"/>
                <a:chOff x="900000" y="1513269"/>
                <a:chExt cx="3240000" cy="3239997"/>
              </a:xfrm>
            </p:grpSpPr>
            <p:sp>
              <p:nvSpPr>
                <p:cNvPr id="22" name="Google Shape;22;p2"/>
                <p:cNvSpPr/>
                <p:nvPr/>
              </p:nvSpPr>
              <p:spPr>
                <a:xfrm rot="-5400000">
                  <a:off x="2430000" y="-16731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 rot="5400000">
                  <a:off x="2430000" y="3043266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24" name="Google Shape;24;p2"/>
              <p:cNvSpPr/>
              <p:nvPr/>
            </p:nvSpPr>
            <p:spPr>
              <a:xfrm rot="10800000">
                <a:off x="62335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" name="Google Shape;25;p2"/>
          <p:cNvSpPr txBox="1"/>
          <p:nvPr>
            <p:ph idx="3" type="body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b="1" sz="2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4" type="body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0" sz="16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idx="1" type="body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9" name="Google Shape;29;p3"/>
          <p:cNvGrpSpPr/>
          <p:nvPr/>
        </p:nvGrpSpPr>
        <p:grpSpPr>
          <a:xfrm>
            <a:off x="1107688" y="1500183"/>
            <a:ext cx="10145030" cy="3253087"/>
            <a:chOff x="899998" y="1500182"/>
            <a:chExt cx="5513502" cy="3253087"/>
          </a:xfrm>
        </p:grpSpPr>
        <p:sp>
          <p:nvSpPr>
            <p:cNvPr id="30" name="Google Shape;30;p3"/>
            <p:cNvSpPr/>
            <p:nvPr/>
          </p:nvSpPr>
          <p:spPr>
            <a:xfrm>
              <a:off x="899999" y="1513268"/>
              <a:ext cx="58695" cy="1080000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1" name="Google Shape;31;p3"/>
            <p:cNvGrpSpPr/>
            <p:nvPr/>
          </p:nvGrpSpPr>
          <p:grpSpPr>
            <a:xfrm>
              <a:off x="899998" y="1500182"/>
              <a:ext cx="5513502" cy="3253087"/>
              <a:chOff x="899998" y="1500182"/>
              <a:chExt cx="5513502" cy="3253087"/>
            </a:xfrm>
          </p:grpSpPr>
          <p:grpSp>
            <p:nvGrpSpPr>
              <p:cNvPr id="32" name="Google Shape;32;p3"/>
              <p:cNvGrpSpPr/>
              <p:nvPr/>
            </p:nvGrpSpPr>
            <p:grpSpPr>
              <a:xfrm>
                <a:off x="899998" y="1500182"/>
                <a:ext cx="5513502" cy="3253087"/>
                <a:chOff x="899999" y="1500182"/>
                <a:chExt cx="3240002" cy="3253087"/>
              </a:xfrm>
            </p:grpSpPr>
            <p:sp>
              <p:nvSpPr>
                <p:cNvPr id="33" name="Google Shape;33;p3"/>
                <p:cNvSpPr/>
                <p:nvPr/>
              </p:nvSpPr>
              <p:spPr>
                <a:xfrm rot="-5400000">
                  <a:off x="1880752" y="519429"/>
                  <a:ext cx="108000" cy="2069506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" name="Google Shape;34;p3"/>
                <p:cNvSpPr/>
                <p:nvPr/>
              </p:nvSpPr>
              <p:spPr>
                <a:xfrm rot="5400000">
                  <a:off x="3051247" y="3664515"/>
                  <a:ext cx="108000" cy="2069507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35" name="Google Shape;35;p3"/>
              <p:cNvSpPr/>
              <p:nvPr/>
            </p:nvSpPr>
            <p:spPr>
              <a:xfrm rot="10800000">
                <a:off x="6354805" y="3673267"/>
                <a:ext cx="58695" cy="108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>
  <p:cSld name="2_제목 슬라이드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605980" y="310143"/>
            <a:ext cx="10515600" cy="649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/>
          <p:nvPr/>
        </p:nvSpPr>
        <p:spPr>
          <a:xfrm>
            <a:off x="373750" y="327899"/>
            <a:ext cx="232230" cy="63523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605980" y="1316376"/>
            <a:ext cx="10515600" cy="4927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0" name="Google Shape;40;p4"/>
          <p:cNvCxnSpPr/>
          <p:nvPr/>
        </p:nvCxnSpPr>
        <p:spPr>
          <a:xfrm>
            <a:off x="720725" y="960002"/>
            <a:ext cx="11471275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Relationship Id="rId7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Relationship Id="rId4" Type="http://schemas.openxmlformats.org/officeDocument/2006/relationships/image" Target="../media/image66.png"/><Relationship Id="rId5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Relationship Id="rId7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Relationship Id="rId4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idx="1" type="body"/>
          </p:nvPr>
        </p:nvSpPr>
        <p:spPr>
          <a:xfrm>
            <a:off x="7510509" y="5301208"/>
            <a:ext cx="4149182" cy="889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</a:pPr>
            <a:r>
              <a:rPr lang="en-US"/>
              <a:t>경태현, 심현석, 정헌휘, 윤예림, 김제성, 김성환</a:t>
            </a:r>
            <a:endParaRPr/>
          </a:p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SSD 개발 프로젝트</a:t>
            </a:r>
            <a:endParaRPr/>
          </a:p>
        </p:txBody>
      </p:sp>
      <p:sp>
        <p:nvSpPr>
          <p:cNvPr id="48" name="Google Shape;48;p6"/>
          <p:cNvSpPr txBox="1"/>
          <p:nvPr>
            <p:ph idx="3" type="body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US"/>
              <a:t>Code Climbers</a:t>
            </a:r>
            <a:endParaRPr/>
          </a:p>
        </p:txBody>
      </p:sp>
      <p:sp>
        <p:nvSpPr>
          <p:cNvPr id="49" name="Google Shape;49;p6"/>
          <p:cNvSpPr txBox="1"/>
          <p:nvPr>
            <p:ph idx="4" type="body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/>
              <a:t>2025. 07. 11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2. SSD - Class Diagram</a:t>
            </a:r>
            <a:endParaRPr/>
          </a:p>
        </p:txBody>
      </p:sp>
      <p:pic>
        <p:nvPicPr>
          <p:cNvPr id="123" name="Google Shape;12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2343"/>
            <a:ext cx="11398001" cy="5593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2. SSD - </a:t>
            </a:r>
            <a:r>
              <a:rPr lang="en-US"/>
              <a:t>파일 참조 및 입출력</a:t>
            </a:r>
            <a:endParaRPr/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25" y="1859000"/>
            <a:ext cx="6192500" cy="2909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8850" y="2049025"/>
            <a:ext cx="5172000" cy="30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>
            <p:ph idx="1" type="body"/>
          </p:nvPr>
        </p:nvSpPr>
        <p:spPr>
          <a:xfrm>
            <a:off x="345025" y="5195300"/>
            <a:ext cx="54738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Buffer 객체 생성시점</a:t>
            </a:r>
            <a:br>
              <a:rPr lang="en-US" sz="2500"/>
            </a:br>
            <a:r>
              <a:rPr lang="en-US" sz="2500"/>
              <a:t>fileName 참조하도록 하여.</a:t>
            </a:r>
            <a:br>
              <a:rPr lang="en-US" sz="2500"/>
            </a:br>
            <a:r>
              <a:rPr lang="en-US" sz="2500"/>
              <a:t>비정상 종료시 대응할 수 있도록 구현</a:t>
            </a:r>
            <a:endParaRPr sz="2500"/>
          </a:p>
        </p:txBody>
      </p:sp>
      <p:sp>
        <p:nvSpPr>
          <p:cNvPr id="132" name="Google Shape;132;p16"/>
          <p:cNvSpPr txBox="1"/>
          <p:nvPr>
            <p:ph idx="1" type="body"/>
          </p:nvPr>
        </p:nvSpPr>
        <p:spPr>
          <a:xfrm>
            <a:off x="7630700" y="5494700"/>
            <a:ext cx="31083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기능별 file 접근</a:t>
            </a:r>
            <a:endParaRPr sz="2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2. SSD - </a:t>
            </a:r>
            <a:r>
              <a:rPr lang="en-US"/>
              <a:t>초기 동작 Flow</a:t>
            </a:r>
            <a:endParaRPr/>
          </a:p>
        </p:txBody>
      </p:sp>
      <p:sp>
        <p:nvSpPr>
          <p:cNvPr id="138" name="Google Shape;138;p17"/>
          <p:cNvSpPr txBox="1"/>
          <p:nvPr>
            <p:ph idx="1" type="body"/>
          </p:nvPr>
        </p:nvSpPr>
        <p:spPr>
          <a:xfrm>
            <a:off x="6913500" y="2999625"/>
            <a:ext cx="52785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arenR"/>
            </a:pPr>
            <a:r>
              <a:rPr lang="en-US" sz="2500"/>
              <a:t>전달된 Param 유효성 검사</a:t>
            </a:r>
            <a:endParaRPr sz="2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arenR"/>
            </a:pPr>
            <a:r>
              <a:rPr lang="en-US" sz="2500"/>
              <a:t>Buffer 상태 확인 후 Flush</a:t>
            </a:r>
            <a:endParaRPr sz="2500"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2343"/>
            <a:ext cx="6350078" cy="5593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2. SSD - Read &amp; Write Flow</a:t>
            </a:r>
            <a:endParaRPr/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75" y="1112343"/>
            <a:ext cx="5441405" cy="5593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505" y="1603281"/>
            <a:ext cx="5764219" cy="46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>
            <p:ph idx="1" type="body"/>
          </p:nvPr>
        </p:nvSpPr>
        <p:spPr>
          <a:xfrm>
            <a:off x="549100" y="1194150"/>
            <a:ext cx="1224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Read</a:t>
            </a:r>
            <a:endParaRPr b="1" sz="2500"/>
          </a:p>
        </p:txBody>
      </p:sp>
      <p:sp>
        <p:nvSpPr>
          <p:cNvPr id="148" name="Google Shape;148;p18"/>
          <p:cNvSpPr txBox="1"/>
          <p:nvPr>
            <p:ph idx="1" type="body"/>
          </p:nvPr>
        </p:nvSpPr>
        <p:spPr>
          <a:xfrm>
            <a:off x="6544500" y="1194150"/>
            <a:ext cx="1224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Write</a:t>
            </a:r>
            <a:endParaRPr b="1"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2. </a:t>
            </a:r>
            <a:r>
              <a:rPr lang="en-US"/>
              <a:t>SSD - Erase &amp; Flush Flow</a:t>
            </a:r>
            <a:endParaRPr/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25" y="1127443"/>
            <a:ext cx="5657251" cy="559325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549100" y="1194150"/>
            <a:ext cx="1224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Erase</a:t>
            </a:r>
            <a:endParaRPr b="1" sz="2500"/>
          </a:p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6985225" y="1194150"/>
            <a:ext cx="1224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Flush</a:t>
            </a:r>
            <a:endParaRPr b="1" sz="2500"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225" y="1127443"/>
            <a:ext cx="3643741" cy="5593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000"/>
              <a:t>TDD 활용 예시</a:t>
            </a:r>
            <a:endParaRPr sz="4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/>
          <p:nvPr/>
        </p:nvSpPr>
        <p:spPr>
          <a:xfrm>
            <a:off x="5824050" y="2349499"/>
            <a:ext cx="6124200" cy="400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TDD 활용 예시(1/2) - Test Script </a:t>
            </a:r>
            <a:r>
              <a:rPr b="1" lang="en-US" sz="4400">
                <a:solidFill>
                  <a:srgbClr val="FF0000"/>
                </a:solidFill>
              </a:rPr>
              <a:t>RED</a:t>
            </a:r>
            <a:endParaRPr/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468121" y="1772808"/>
            <a:ext cx="45348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1800">
                <a:solidFill>
                  <a:srgbClr val="FF0000"/>
                </a:solidFill>
              </a:rPr>
              <a:t>(Success Case)</a:t>
            </a: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151600" y="2349700"/>
            <a:ext cx="5457600" cy="400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84" y="2659400"/>
            <a:ext cx="4941003" cy="21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839" y="5155660"/>
            <a:ext cx="5317785" cy="797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5029351"/>
            <a:ext cx="571500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88450" y="2479398"/>
            <a:ext cx="5595404" cy="24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/>
        </p:nvSpPr>
        <p:spPr>
          <a:xfrm>
            <a:off x="6533665" y="2005075"/>
            <a:ext cx="45348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(Fail Case)</a:t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283582" y="1193929"/>
            <a:ext cx="11741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 sz="2800">
                <a:solidFill>
                  <a:schemeClr val="dk1"/>
                </a:solidFill>
              </a:rPr>
              <a:t>개발 전에 입출력 정의하여 TC 작성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TDD 활용 예시(1/2) - Test Script </a:t>
            </a:r>
            <a:r>
              <a:rPr b="1" lang="en-US" sz="4400">
                <a:solidFill>
                  <a:srgbClr val="00B050"/>
                </a:solidFill>
              </a:rPr>
              <a:t>GREEN</a:t>
            </a:r>
            <a:endParaRPr/>
          </a:p>
        </p:txBody>
      </p:sp>
      <p:sp>
        <p:nvSpPr>
          <p:cNvPr id="182" name="Google Shape;182;p22"/>
          <p:cNvSpPr txBox="1"/>
          <p:nvPr>
            <p:ph idx="1" type="body"/>
          </p:nvPr>
        </p:nvSpPr>
        <p:spPr>
          <a:xfrm>
            <a:off x="605980" y="1316376"/>
            <a:ext cx="10515600" cy="4927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3" name="Google Shape;18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991" y="1766573"/>
            <a:ext cx="5363795" cy="4387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0025" y="3029466"/>
            <a:ext cx="4905375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/>
          <p:nvPr/>
        </p:nvSpPr>
        <p:spPr>
          <a:xfrm>
            <a:off x="608992" y="1656843"/>
            <a:ext cx="5363794" cy="4497623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6671686" y="2568833"/>
            <a:ext cx="45348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개발 후 TC </a:t>
            </a:r>
            <a:r>
              <a:rPr b="1" i="0" lang="en-US" sz="2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PAS</a:t>
            </a:r>
            <a:r>
              <a:rPr b="1" lang="en-US" sz="2200">
                <a:solidFill>
                  <a:srgbClr val="00B050"/>
                </a:solidFill>
              </a:rPr>
              <a:t>S</a:t>
            </a:r>
            <a:r>
              <a:rPr b="1" lang="en-US" sz="2200">
                <a:solidFill>
                  <a:srgbClr val="00B050"/>
                </a:solidFill>
              </a:rPr>
              <a:t>!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TDD 활용 예시(1/2) - Test Script </a:t>
            </a:r>
            <a:r>
              <a:rPr b="1" lang="en-US" sz="4400">
                <a:solidFill>
                  <a:srgbClr val="0070C0"/>
                </a:solidFill>
              </a:rPr>
              <a:t>Refactor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605980" y="1316376"/>
            <a:ext cx="10515600" cy="4927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536" y="1856169"/>
            <a:ext cx="5363795" cy="4387893"/>
          </a:xfrm>
          <a:prstGeom prst="rect">
            <a:avLst/>
          </a:prstGeom>
          <a:noFill/>
          <a:ln cap="flat" cmpd="sng" w="9525">
            <a:solidFill>
              <a:srgbClr val="B3E5A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" name="Google Shape;19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6768" y="2570436"/>
            <a:ext cx="5774106" cy="2257367"/>
          </a:xfrm>
          <a:prstGeom prst="rect">
            <a:avLst/>
          </a:prstGeom>
          <a:noFill/>
          <a:ln cap="flat" cmpd="sng" w="9525">
            <a:solidFill>
              <a:srgbClr val="B3E5A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" name="Google Shape;195;p23"/>
          <p:cNvSpPr/>
          <p:nvPr/>
        </p:nvSpPr>
        <p:spPr>
          <a:xfrm>
            <a:off x="6142761" y="3582976"/>
            <a:ext cx="4703400" cy="241200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6142761" y="3940659"/>
            <a:ext cx="4703400" cy="466200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560256" y="2250994"/>
            <a:ext cx="3898632" cy="561386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3"/>
          <p:cNvSpPr/>
          <p:nvPr/>
        </p:nvSpPr>
        <p:spPr>
          <a:xfrm>
            <a:off x="522306" y="2964907"/>
            <a:ext cx="3954382" cy="2864557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p23"/>
          <p:cNvCxnSpPr>
            <a:stCxn id="197" idx="3"/>
            <a:endCxn id="195" idx="1"/>
          </p:cNvCxnSpPr>
          <p:nvPr/>
        </p:nvCxnSpPr>
        <p:spPr>
          <a:xfrm>
            <a:off x="4458888" y="2531687"/>
            <a:ext cx="1683900" cy="1171800"/>
          </a:xfrm>
          <a:prstGeom prst="straightConnector1">
            <a:avLst/>
          </a:prstGeom>
          <a:noFill/>
          <a:ln cap="flat" cmpd="sng" w="9525">
            <a:solidFill>
              <a:srgbClr val="115D8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" name="Google Shape;200;p23"/>
          <p:cNvCxnSpPr>
            <a:stCxn id="198" idx="3"/>
            <a:endCxn id="196" idx="1"/>
          </p:cNvCxnSpPr>
          <p:nvPr/>
        </p:nvCxnSpPr>
        <p:spPr>
          <a:xfrm flipH="1" rot="10800000">
            <a:off x="4476688" y="4173686"/>
            <a:ext cx="1666200" cy="223500"/>
          </a:xfrm>
          <a:prstGeom prst="straightConnector1">
            <a:avLst/>
          </a:prstGeom>
          <a:noFill/>
          <a:ln cap="flat" cmpd="sng" w="9525">
            <a:solidFill>
              <a:srgbClr val="115D8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1" name="Google Shape;201;p23"/>
          <p:cNvSpPr txBox="1"/>
          <p:nvPr/>
        </p:nvSpPr>
        <p:spPr>
          <a:xfrm>
            <a:off x="6451161" y="2071008"/>
            <a:ext cx="45348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200">
                <a:solidFill>
                  <a:schemeClr val="dk2"/>
                </a:solidFill>
              </a:rPr>
              <a:t>기능 개발 후 점진적 Refactoring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TDD 활용 예시(2/2) – IOStream</a:t>
            </a:r>
            <a:endParaRPr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475733" y="1277958"/>
            <a:ext cx="45348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1800">
                <a:solidFill>
                  <a:srgbClr val="FF0000"/>
                </a:solidFill>
              </a:rPr>
              <a:t>개발 전에 입출력 예상하여 TC 작성</a:t>
            </a:r>
            <a:endParaRPr b="1" sz="1800">
              <a:solidFill>
                <a:srgbClr val="FF0000"/>
              </a:solidFill>
            </a:endParaRPr>
          </a:p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000">
                <a:solidFill>
                  <a:srgbClr val="FF0000"/>
                </a:solidFill>
              </a:rPr>
              <a:t>(RED)</a:t>
            </a:r>
            <a:endParaRPr sz="3000"/>
          </a:p>
        </p:txBody>
      </p:sp>
      <p:pic>
        <p:nvPicPr>
          <p:cNvPr id="208" name="Google Shape;20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4" y="3612801"/>
            <a:ext cx="3466055" cy="284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133" y="2015725"/>
            <a:ext cx="3870007" cy="148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1315" y="2920225"/>
            <a:ext cx="5253799" cy="193806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/>
          <p:nvPr/>
        </p:nvSpPr>
        <p:spPr>
          <a:xfrm>
            <a:off x="5420511" y="3808250"/>
            <a:ext cx="720000" cy="57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6241275" y="2726211"/>
            <a:ext cx="5852100" cy="2394600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430436" y="1854840"/>
            <a:ext cx="4726200" cy="471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6720111" y="2080908"/>
            <a:ext cx="45348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508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18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개발 후 TC PASS!</a:t>
            </a:r>
            <a:endParaRPr/>
          </a:p>
          <a:p>
            <a:pPr indent="-508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0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(GREEN)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idx="1" type="body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000"/>
              <a:t>팀원 및 역할 소개</a:t>
            </a:r>
            <a:endParaRPr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TDD 활용 예시(2/2) – IOStream </a:t>
            </a:r>
            <a:r>
              <a:rPr b="1" lang="en-US" sz="4400">
                <a:solidFill>
                  <a:srgbClr val="0070C0"/>
                </a:solidFill>
              </a:rPr>
              <a:t>Refactor</a:t>
            </a:r>
            <a:endParaRPr/>
          </a:p>
        </p:txBody>
      </p:sp>
      <p:sp>
        <p:nvSpPr>
          <p:cNvPr id="220" name="Google Shape;220;p25"/>
          <p:cNvSpPr txBox="1"/>
          <p:nvPr>
            <p:ph idx="1" type="body"/>
          </p:nvPr>
        </p:nvSpPr>
        <p:spPr>
          <a:xfrm>
            <a:off x="605979" y="1316376"/>
            <a:ext cx="10706185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TestFixture 도입</a:t>
            </a:r>
            <a:endParaRPr/>
          </a:p>
          <a:p>
            <a:pPr indent="-457200" lvl="0" marL="635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/>
              <a:t>중복 코드 제거</a:t>
            </a:r>
            <a:endParaRPr sz="2400"/>
          </a:p>
          <a:p>
            <a:pPr indent="-457200" lvl="0" marL="635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/>
              <a:t>TestBuffer와 IOStream 객체가 테스트간 공유 되지 않지 않도록 함</a:t>
            </a:r>
            <a:endParaRPr sz="2400"/>
          </a:p>
        </p:txBody>
      </p:sp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550" y="2928100"/>
            <a:ext cx="8092900" cy="26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TDD 활용 예시 - 코드 리뷰 활동</a:t>
            </a:r>
            <a:endParaRPr/>
          </a:p>
        </p:txBody>
      </p:sp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799400" y="1206825"/>
            <a:ext cx="43635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코드 </a:t>
            </a:r>
            <a:r>
              <a:rPr lang="en-US"/>
              <a:t>리뷰 활동을 통해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지속적인 </a:t>
            </a:r>
            <a:r>
              <a:rPr lang="en-US"/>
              <a:t>UnitTest </a:t>
            </a:r>
            <a:r>
              <a:rPr lang="en-US"/>
              <a:t>개선</a:t>
            </a:r>
            <a:endParaRPr/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25" y="5120851"/>
            <a:ext cx="5866450" cy="11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013" y="2286029"/>
            <a:ext cx="5392275" cy="247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 rotWithShape="1">
          <a:blip r:embed="rId5">
            <a:alphaModFix/>
          </a:blip>
          <a:srcRect b="0" l="0" r="10944" t="0"/>
          <a:stretch/>
        </p:blipFill>
        <p:spPr>
          <a:xfrm>
            <a:off x="5933051" y="1501075"/>
            <a:ext cx="6167426" cy="48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TDD 활용 예시 - </a:t>
            </a:r>
            <a:r>
              <a:rPr lang="en-US"/>
              <a:t>최종 </a:t>
            </a:r>
            <a:r>
              <a:rPr lang="en-US"/>
              <a:t>Code Coverage </a:t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200" y="1727651"/>
            <a:ext cx="934402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/>
        </p:nvSpPr>
        <p:spPr>
          <a:xfrm>
            <a:off x="1493200" y="1223350"/>
            <a:ext cx="33897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Shell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1825" y="99625"/>
            <a:ext cx="752200" cy="7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 rotWithShape="1">
          <a:blip r:embed="rId5">
            <a:alphaModFix/>
          </a:blip>
          <a:srcRect b="0" l="0" r="32809" t="0"/>
          <a:stretch/>
        </p:blipFill>
        <p:spPr>
          <a:xfrm>
            <a:off x="1354775" y="4248675"/>
            <a:ext cx="9482449" cy="21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1493200" y="3928250"/>
            <a:ext cx="33897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SSD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idx="1" type="body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000"/>
              <a:t>Mocking 활용 예시</a:t>
            </a:r>
            <a:endParaRPr sz="4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/>
          <p:nvPr/>
        </p:nvSpPr>
        <p:spPr>
          <a:xfrm>
            <a:off x="6287850" y="3182282"/>
            <a:ext cx="4967400" cy="2616600"/>
          </a:xfrm>
          <a:prstGeom prst="rect">
            <a:avLst/>
          </a:prstGeom>
          <a:noFill/>
          <a:ln cap="flat" cmpd="sng" w="50800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519675" y="3182282"/>
            <a:ext cx="4967400" cy="2616600"/>
          </a:xfrm>
          <a:prstGeom prst="rect">
            <a:avLst/>
          </a:prstGeom>
          <a:noFill/>
          <a:ln cap="flat" cmpd="sng" w="508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9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4. Mocking 활용 예시 (2</a:t>
            </a:r>
            <a:r>
              <a:rPr lang="en-US"/>
              <a:t>가지)</a:t>
            </a:r>
            <a:endParaRPr/>
          </a:p>
        </p:txBody>
      </p:sp>
      <p:sp>
        <p:nvSpPr>
          <p:cNvPr id="253" name="Google Shape;253;p29"/>
          <p:cNvSpPr/>
          <p:nvPr/>
        </p:nvSpPr>
        <p:spPr>
          <a:xfrm>
            <a:off x="7026148" y="5092286"/>
            <a:ext cx="3490800" cy="565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Mock </a:t>
            </a:r>
            <a:r>
              <a:rPr lang="en-US" sz="2400">
                <a:solidFill>
                  <a:schemeClr val="lt1"/>
                </a:solidFill>
              </a:rPr>
              <a:t>IoStream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6987303" y="3298776"/>
            <a:ext cx="3568500" cy="5655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SSD 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UnitTest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8714475" y="4195525"/>
            <a:ext cx="2107500" cy="565500"/>
          </a:xfrm>
          <a:prstGeom prst="roundRect">
            <a:avLst>
              <a:gd fmla="val 16667" name="adj"/>
            </a:avLst>
          </a:prstGeom>
          <a:solidFill>
            <a:schemeClr val="accent1">
              <a:alpha val="29803"/>
            </a:schemeClr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800">
                <a:solidFill>
                  <a:schemeClr val="lt1"/>
                </a:solidFill>
              </a:rPr>
              <a:t>O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Stream Read/Write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225457" y="1200516"/>
            <a:ext cx="117411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635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Mock을 사용하여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빠르고 독립적인 상태에서 진행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35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 sz="2800">
                <a:solidFill>
                  <a:schemeClr val="dk1"/>
                </a:solidFill>
              </a:rPr>
              <a:t>외부 의존성을 Mock 처리하여 단위 테스트의 순수성과 신뢰성을 확보</a:t>
            </a:r>
            <a:endParaRPr sz="2800">
              <a:solidFill>
                <a:schemeClr val="dk1"/>
              </a:solidFill>
            </a:endParaRPr>
          </a:p>
          <a:p>
            <a:pPr indent="-457200" lvl="0" marL="635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 sz="2800">
                <a:solidFill>
                  <a:schemeClr val="dk1"/>
                </a:solidFill>
              </a:rPr>
              <a:t>UT 독립성과 테스트 커버리지를 크게 향상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1257973" y="5092286"/>
            <a:ext cx="3490800" cy="5655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Mock </a:t>
            </a:r>
            <a:r>
              <a:rPr lang="en-US" sz="2400">
                <a:solidFill>
                  <a:schemeClr val="lt1"/>
                </a:solidFill>
              </a:rPr>
              <a:t>SSD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1219128" y="3298776"/>
            <a:ext cx="3568500" cy="565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TestShell 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UnitTest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3008475" y="4195525"/>
            <a:ext cx="2184300" cy="565500"/>
          </a:xfrm>
          <a:prstGeom prst="roundRect">
            <a:avLst>
              <a:gd fmla="val 16667" name="adj"/>
            </a:avLst>
          </a:prstGeom>
          <a:solidFill>
            <a:schemeClr val="accent1">
              <a:alpha val="29800"/>
            </a:schemeClr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SSD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Read/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rite/ 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..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9"/>
          <p:cNvSpPr txBox="1"/>
          <p:nvPr/>
        </p:nvSpPr>
        <p:spPr>
          <a:xfrm>
            <a:off x="519675" y="5951225"/>
            <a:ext cx="49674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[Test Shell] SSD Mocking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6287850" y="5951225"/>
            <a:ext cx="49674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[SSD]</a:t>
            </a: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IO Stream Mocking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29"/>
          <p:cNvSpPr/>
          <p:nvPr/>
        </p:nvSpPr>
        <p:spPr>
          <a:xfrm>
            <a:off x="2205900" y="3972475"/>
            <a:ext cx="272700" cy="10116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29"/>
          <p:cNvSpPr/>
          <p:nvPr/>
        </p:nvSpPr>
        <p:spPr>
          <a:xfrm>
            <a:off x="7916750" y="3972475"/>
            <a:ext cx="272700" cy="10116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/>
          <p:nvPr/>
        </p:nvSpPr>
        <p:spPr>
          <a:xfrm>
            <a:off x="731487" y="3296701"/>
            <a:ext cx="6332100" cy="3166800"/>
          </a:xfrm>
          <a:prstGeom prst="rect">
            <a:avLst/>
          </a:prstGeom>
          <a:noFill/>
          <a:ln cap="flat" cmpd="sng" w="50800">
            <a:solidFill>
              <a:srgbClr val="A5A5A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0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4. Mocking 활용 예시 - SSD</a:t>
            </a:r>
            <a:endParaRPr/>
          </a:p>
        </p:txBody>
      </p:sp>
      <p:sp>
        <p:nvSpPr>
          <p:cNvPr id="270" name="Google Shape;270;p30"/>
          <p:cNvSpPr/>
          <p:nvPr/>
        </p:nvSpPr>
        <p:spPr>
          <a:xfrm>
            <a:off x="2560500" y="2272560"/>
            <a:ext cx="2764409" cy="565626"/>
          </a:xfrm>
          <a:prstGeom prst="roundRect">
            <a:avLst>
              <a:gd fmla="val 16667" name="adj"/>
            </a:avLst>
          </a:prstGeom>
          <a:solidFill>
            <a:schemeClr val="accent1">
              <a:alpha val="49803"/>
            </a:schemeClr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0"/>
          <p:cNvSpPr/>
          <p:nvPr/>
        </p:nvSpPr>
        <p:spPr>
          <a:xfrm>
            <a:off x="2560500" y="3568652"/>
            <a:ext cx="2764409" cy="56562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SsdDriver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0"/>
          <p:cNvSpPr/>
          <p:nvPr/>
        </p:nvSpPr>
        <p:spPr>
          <a:xfrm>
            <a:off x="7921054" y="3437964"/>
            <a:ext cx="2764409" cy="56562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Mock SsdDriver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0"/>
          <p:cNvSpPr/>
          <p:nvPr/>
        </p:nvSpPr>
        <p:spPr>
          <a:xfrm>
            <a:off x="2560424" y="4621256"/>
            <a:ext cx="2764500" cy="565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IoStream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0"/>
          <p:cNvSpPr/>
          <p:nvPr/>
        </p:nvSpPr>
        <p:spPr>
          <a:xfrm>
            <a:off x="991676" y="5673758"/>
            <a:ext cx="2764409" cy="56562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ssd_nand.txt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0"/>
          <p:cNvSpPr/>
          <p:nvPr/>
        </p:nvSpPr>
        <p:spPr>
          <a:xfrm>
            <a:off x="4066571" y="5673758"/>
            <a:ext cx="2764409" cy="56562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ssd_output.txt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7539531" y="3296701"/>
            <a:ext cx="3621741" cy="837577"/>
          </a:xfrm>
          <a:prstGeom prst="rect">
            <a:avLst/>
          </a:prstGeom>
          <a:noFill/>
          <a:ln cap="flat" cmpd="sng" w="50800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0"/>
          <p:cNvSpPr/>
          <p:nvPr/>
        </p:nvSpPr>
        <p:spPr>
          <a:xfrm>
            <a:off x="3838725" y="4211890"/>
            <a:ext cx="207900" cy="315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3838725" y="5275948"/>
            <a:ext cx="207900" cy="315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" name="Google Shape;279;p30"/>
          <p:cNvCxnSpPr>
            <a:stCxn id="270" idx="2"/>
            <a:endCxn id="271" idx="0"/>
          </p:cNvCxnSpPr>
          <p:nvPr/>
        </p:nvCxnSpPr>
        <p:spPr>
          <a:xfrm>
            <a:off x="3942705" y="2838186"/>
            <a:ext cx="0" cy="730500"/>
          </a:xfrm>
          <a:prstGeom prst="straightConnector1">
            <a:avLst/>
          </a:prstGeom>
          <a:noFill/>
          <a:ln cap="flat" cmpd="sng" w="57150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0" name="Google Shape;280;p30"/>
          <p:cNvCxnSpPr>
            <a:stCxn id="270" idx="2"/>
            <a:endCxn id="276" idx="0"/>
          </p:cNvCxnSpPr>
          <p:nvPr/>
        </p:nvCxnSpPr>
        <p:spPr>
          <a:xfrm>
            <a:off x="3942705" y="2838186"/>
            <a:ext cx="5407800" cy="458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1" name="Google Shape;281;p30"/>
          <p:cNvSpPr txBox="1"/>
          <p:nvPr/>
        </p:nvSpPr>
        <p:spPr>
          <a:xfrm>
            <a:off x="225457" y="1200516"/>
            <a:ext cx="11741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 sz="2800">
                <a:solidFill>
                  <a:schemeClr val="dk1"/>
                </a:solidFill>
              </a:rPr>
              <a:t>실제 txt 파일에 접근하는 하위모듈 IStream에 접근하지 않기 위함.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4. Mocking 활용 예시 - SSD</a:t>
            </a:r>
            <a:endParaRPr/>
          </a:p>
        </p:txBody>
      </p:sp>
      <p:sp>
        <p:nvSpPr>
          <p:cNvPr id="287" name="Google Shape;287;p31"/>
          <p:cNvSpPr txBox="1"/>
          <p:nvPr/>
        </p:nvSpPr>
        <p:spPr>
          <a:xfrm>
            <a:off x="225457" y="1200516"/>
            <a:ext cx="117411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635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>
                <a:solidFill>
                  <a:schemeClr val="dk1"/>
                </a:solidFill>
              </a:rPr>
              <a:t>ssdDriver 또는 미개발된 기능을 Mock처리</a:t>
            </a:r>
            <a:endParaRPr sz="2800">
              <a:solidFill>
                <a:schemeClr val="dk1"/>
              </a:solidFill>
            </a:endParaRPr>
          </a:p>
          <a:p>
            <a:pPr indent="-457200" lvl="0" marL="635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 sz="2800">
                <a:solidFill>
                  <a:schemeClr val="dk1"/>
                </a:solidFill>
              </a:rPr>
              <a:t>read/write 동작을 Stubbing 하고 Matcher를 통해 동작 검증 </a:t>
            </a:r>
            <a:endParaRPr sz="2800">
              <a:solidFill>
                <a:schemeClr val="dk1"/>
              </a:solidFill>
            </a:endParaRPr>
          </a:p>
          <a:p>
            <a:pPr indent="-457200" lvl="0" marL="635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 sz="2800">
                <a:solidFill>
                  <a:schemeClr val="dk1"/>
                </a:solidFill>
              </a:rPr>
              <a:t>예외 케이스 및 실패 조건을 인위적으로 유도하고 대응 로직을 테스트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288" name="Google Shape;2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75" y="3112041"/>
            <a:ext cx="558165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0550" y="3112041"/>
            <a:ext cx="4905375" cy="3057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31"/>
          <p:cNvCxnSpPr/>
          <p:nvPr/>
        </p:nvCxnSpPr>
        <p:spPr>
          <a:xfrm flipH="1" rot="10800000">
            <a:off x="7123475" y="4093650"/>
            <a:ext cx="2979000" cy="10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1"/>
          <p:cNvCxnSpPr/>
          <p:nvPr/>
        </p:nvCxnSpPr>
        <p:spPr>
          <a:xfrm flipH="1" rot="10800000">
            <a:off x="7215075" y="5603875"/>
            <a:ext cx="2979000" cy="10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>
            <p:ph idx="1" type="body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600"/>
              <a:t>리팩토링을 통한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600"/>
              <a:t>클린코드 전후 결과 비교</a:t>
            </a:r>
            <a:endParaRPr sz="3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/>
          <p:nvPr/>
        </p:nvSpPr>
        <p:spPr>
          <a:xfrm>
            <a:off x="68375" y="4157700"/>
            <a:ext cx="3864300" cy="11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33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리팩토링 </a:t>
            </a:r>
            <a:r>
              <a:rPr lang="en-US"/>
              <a:t>적용 (1/3) - TestShell 순환참조</a:t>
            </a:r>
            <a:endParaRPr/>
          </a:p>
        </p:txBody>
      </p:sp>
      <p:sp>
        <p:nvSpPr>
          <p:cNvPr id="303" name="Google Shape;303;p33"/>
          <p:cNvSpPr txBox="1"/>
          <p:nvPr/>
        </p:nvSpPr>
        <p:spPr>
          <a:xfrm>
            <a:off x="225457" y="1200516"/>
            <a:ext cx="11741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635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>
                <a:solidFill>
                  <a:schemeClr val="dk1"/>
                </a:solidFill>
              </a:rPr>
              <a:t>Test Shell의 </a:t>
            </a:r>
            <a:r>
              <a:rPr lang="en-US" sz="2800">
                <a:solidFill>
                  <a:schemeClr val="dk1"/>
                </a:solidFill>
              </a:rPr>
              <a:t>다중 역할 수행 및 </a:t>
            </a:r>
            <a:r>
              <a:rPr lang="en-US" sz="2800">
                <a:solidFill>
                  <a:schemeClr val="dk1"/>
                </a:solidFill>
              </a:rPr>
              <a:t>순환 참조 </a:t>
            </a:r>
            <a:r>
              <a:rPr lang="en-US" sz="2800">
                <a:solidFill>
                  <a:schemeClr val="dk1"/>
                </a:solidFill>
              </a:rPr>
              <a:t>문제</a:t>
            </a:r>
            <a:endParaRPr/>
          </a:p>
        </p:txBody>
      </p:sp>
      <p:sp>
        <p:nvSpPr>
          <p:cNvPr id="304" name="Google Shape;304;p33"/>
          <p:cNvSpPr/>
          <p:nvPr/>
        </p:nvSpPr>
        <p:spPr>
          <a:xfrm>
            <a:off x="3415425" y="3346588"/>
            <a:ext cx="2145900" cy="64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Malgun Gothic"/>
                <a:ea typeface="Malgun Gothic"/>
                <a:cs typeface="Malgun Gothic"/>
                <a:sym typeface="Malgun Gothic"/>
              </a:rPr>
              <a:t>class TestShell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33"/>
          <p:cNvSpPr/>
          <p:nvPr/>
        </p:nvSpPr>
        <p:spPr>
          <a:xfrm>
            <a:off x="8412475" y="3346588"/>
            <a:ext cx="2757300" cy="6498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Malgun Gothic"/>
                <a:ea typeface="Malgun Gothic"/>
                <a:cs typeface="Malgun Gothic"/>
                <a:sym typeface="Malgun Gothic"/>
              </a:rPr>
              <a:t>Interface ICommandHandler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3415425" y="5741663"/>
            <a:ext cx="2145900" cy="64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Malgun Gothic"/>
                <a:ea typeface="Malgun Gothic"/>
                <a:cs typeface="Malgun Gothic"/>
                <a:sym typeface="Malgun Gothic"/>
              </a:rPr>
              <a:t>class SSD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33"/>
          <p:cNvSpPr/>
          <p:nvPr/>
        </p:nvSpPr>
        <p:spPr>
          <a:xfrm>
            <a:off x="8546381" y="4577083"/>
            <a:ext cx="2757300" cy="64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class HelpCommand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8" name="Google Shape;308;p33"/>
          <p:cNvCxnSpPr>
            <a:stCxn id="309" idx="0"/>
            <a:endCxn id="305" idx="2"/>
          </p:cNvCxnSpPr>
          <p:nvPr/>
        </p:nvCxnSpPr>
        <p:spPr>
          <a:xfrm rot="10800000">
            <a:off x="9791125" y="3996513"/>
            <a:ext cx="0" cy="3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33"/>
          <p:cNvCxnSpPr>
            <a:stCxn id="309" idx="1"/>
            <a:endCxn id="304" idx="3"/>
          </p:cNvCxnSpPr>
          <p:nvPr/>
        </p:nvCxnSpPr>
        <p:spPr>
          <a:xfrm rot="10800000">
            <a:off x="5561275" y="3671613"/>
            <a:ext cx="2851200" cy="103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33"/>
          <p:cNvCxnSpPr>
            <a:stCxn id="304" idx="3"/>
            <a:endCxn id="305" idx="1"/>
          </p:cNvCxnSpPr>
          <p:nvPr/>
        </p:nvCxnSpPr>
        <p:spPr>
          <a:xfrm>
            <a:off x="5561325" y="3671488"/>
            <a:ext cx="2851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33"/>
          <p:cNvCxnSpPr>
            <a:stCxn id="304" idx="2"/>
            <a:endCxn id="306" idx="0"/>
          </p:cNvCxnSpPr>
          <p:nvPr/>
        </p:nvCxnSpPr>
        <p:spPr>
          <a:xfrm>
            <a:off x="4488375" y="3996388"/>
            <a:ext cx="0" cy="1745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33"/>
          <p:cNvSpPr/>
          <p:nvPr/>
        </p:nvSpPr>
        <p:spPr>
          <a:xfrm>
            <a:off x="8482513" y="4480990"/>
            <a:ext cx="2757300" cy="64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class WriteCommand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33"/>
          <p:cNvSpPr/>
          <p:nvPr/>
        </p:nvSpPr>
        <p:spPr>
          <a:xfrm>
            <a:off x="8412475" y="4384413"/>
            <a:ext cx="2757300" cy="64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Malgun Gothic"/>
                <a:ea typeface="Malgun Gothic"/>
                <a:cs typeface="Malgun Gothic"/>
                <a:sym typeface="Malgun Gothic"/>
              </a:rPr>
              <a:t>class ReadCommand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4" name="Google Shape;314;p33"/>
          <p:cNvPicPr preferRelativeResize="0"/>
          <p:nvPr/>
        </p:nvPicPr>
        <p:blipFill rotWithShape="1">
          <a:blip r:embed="rId3">
            <a:alphaModFix/>
          </a:blip>
          <a:srcRect b="0" l="0" r="19478" t="0"/>
          <a:stretch/>
        </p:blipFill>
        <p:spPr>
          <a:xfrm>
            <a:off x="152400" y="2059238"/>
            <a:ext cx="6664065" cy="103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5" name="Google Shape;315;p33"/>
          <p:cNvPicPr preferRelativeResize="0"/>
          <p:nvPr/>
        </p:nvPicPr>
        <p:blipFill rotWithShape="1">
          <a:blip r:embed="rId4">
            <a:alphaModFix/>
          </a:blip>
          <a:srcRect b="0" l="0" r="37394" t="0"/>
          <a:stretch/>
        </p:blipFill>
        <p:spPr>
          <a:xfrm>
            <a:off x="7294034" y="1963300"/>
            <a:ext cx="4451891" cy="1144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" name="Google Shape;316;p33"/>
          <p:cNvSpPr/>
          <p:nvPr/>
        </p:nvSpPr>
        <p:spPr>
          <a:xfrm>
            <a:off x="9643975" y="2666174"/>
            <a:ext cx="1746300" cy="26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7" name="Google Shape;317;p33"/>
          <p:cNvCxnSpPr/>
          <p:nvPr/>
        </p:nvCxnSpPr>
        <p:spPr>
          <a:xfrm>
            <a:off x="5561325" y="3475350"/>
            <a:ext cx="2851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triangle"/>
            <a:tailEnd len="med" w="med" type="none"/>
          </a:ln>
        </p:spPr>
      </p:cxnSp>
      <p:sp>
        <p:nvSpPr>
          <p:cNvPr id="318" name="Google Shape;318;p33"/>
          <p:cNvSpPr/>
          <p:nvPr/>
        </p:nvSpPr>
        <p:spPr>
          <a:xfrm>
            <a:off x="4809450" y="2814150"/>
            <a:ext cx="1646100" cy="26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9" name="Google Shape;319;p33"/>
          <p:cNvPicPr preferRelativeResize="0"/>
          <p:nvPr/>
        </p:nvPicPr>
        <p:blipFill rotWithShape="1">
          <a:blip r:embed="rId5">
            <a:alphaModFix/>
          </a:blip>
          <a:srcRect b="0" l="0" r="37496" t="9"/>
          <a:stretch/>
        </p:blipFill>
        <p:spPr>
          <a:xfrm>
            <a:off x="107551" y="4196225"/>
            <a:ext cx="3785960" cy="293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3"/>
          <p:cNvPicPr preferRelativeResize="0"/>
          <p:nvPr/>
        </p:nvPicPr>
        <p:blipFill rotWithShape="1">
          <a:blip r:embed="rId6">
            <a:alphaModFix/>
          </a:blip>
          <a:srcRect b="10" l="0" r="1941" t="-10"/>
          <a:stretch/>
        </p:blipFill>
        <p:spPr>
          <a:xfrm>
            <a:off x="107550" y="4620630"/>
            <a:ext cx="3785960" cy="223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3"/>
          <p:cNvPicPr preferRelativeResize="0"/>
          <p:nvPr/>
        </p:nvPicPr>
        <p:blipFill rotWithShape="1">
          <a:blip r:embed="rId7">
            <a:alphaModFix/>
          </a:blip>
          <a:srcRect b="0" l="0" r="41162" t="0"/>
          <a:stretch/>
        </p:blipFill>
        <p:spPr>
          <a:xfrm>
            <a:off x="148691" y="4926237"/>
            <a:ext cx="3744821" cy="27976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3"/>
          <p:cNvSpPr/>
          <p:nvPr/>
        </p:nvSpPr>
        <p:spPr>
          <a:xfrm>
            <a:off x="2268175" y="4199625"/>
            <a:ext cx="973200" cy="29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1972425" y="4599221"/>
            <a:ext cx="1746300" cy="26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1972425" y="4948725"/>
            <a:ext cx="1746300" cy="26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1805426" y="3741024"/>
            <a:ext cx="17463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많은 역할들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6" name="Google Shape;326;p33"/>
          <p:cNvCxnSpPr/>
          <p:nvPr/>
        </p:nvCxnSpPr>
        <p:spPr>
          <a:xfrm flipH="1">
            <a:off x="73150" y="3347300"/>
            <a:ext cx="3342900" cy="80670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33"/>
          <p:cNvCxnSpPr>
            <a:stCxn id="304" idx="2"/>
          </p:cNvCxnSpPr>
          <p:nvPr/>
        </p:nvCxnSpPr>
        <p:spPr>
          <a:xfrm flipH="1">
            <a:off x="3954675" y="3996388"/>
            <a:ext cx="533700" cy="132450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lg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리팩토링 적용 (1/3) - TestShell 순환참조</a:t>
            </a:r>
            <a:endParaRPr/>
          </a:p>
        </p:txBody>
      </p:sp>
      <p:sp>
        <p:nvSpPr>
          <p:cNvPr id="333" name="Google Shape;333;p34"/>
          <p:cNvSpPr txBox="1"/>
          <p:nvPr/>
        </p:nvSpPr>
        <p:spPr>
          <a:xfrm>
            <a:off x="225457" y="1200516"/>
            <a:ext cx="11741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635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>
                <a:solidFill>
                  <a:schemeClr val="dk1"/>
                </a:solidFill>
              </a:rPr>
              <a:t>SRP 원칙을 지켜 </a:t>
            </a:r>
            <a:r>
              <a:rPr lang="en-US" sz="2800">
                <a:solidFill>
                  <a:schemeClr val="dk1"/>
                </a:solidFill>
              </a:rPr>
              <a:t>Test Shell의 </a:t>
            </a:r>
            <a:r>
              <a:rPr lang="en-US" sz="2800">
                <a:solidFill>
                  <a:schemeClr val="dk1"/>
                </a:solidFill>
              </a:rPr>
              <a:t>역할 분리 및</a:t>
            </a:r>
            <a:r>
              <a:rPr lang="en-US" sz="2800">
                <a:solidFill>
                  <a:schemeClr val="dk1"/>
                </a:solidFill>
              </a:rPr>
              <a:t> 순환 참조 </a:t>
            </a:r>
            <a:r>
              <a:rPr lang="en-US" sz="2800">
                <a:solidFill>
                  <a:schemeClr val="dk1"/>
                </a:solidFill>
              </a:rPr>
              <a:t>해결</a:t>
            </a:r>
            <a:endParaRPr/>
          </a:p>
        </p:txBody>
      </p:sp>
      <p:sp>
        <p:nvSpPr>
          <p:cNvPr id="334" name="Google Shape;334;p34"/>
          <p:cNvSpPr/>
          <p:nvPr/>
        </p:nvSpPr>
        <p:spPr>
          <a:xfrm>
            <a:off x="1039675" y="2136200"/>
            <a:ext cx="2145900" cy="64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Malgun Gothic"/>
                <a:ea typeface="Malgun Gothic"/>
                <a:cs typeface="Malgun Gothic"/>
                <a:sym typeface="Malgun Gothic"/>
              </a:rPr>
              <a:t>class TestShell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34"/>
          <p:cNvSpPr/>
          <p:nvPr/>
        </p:nvSpPr>
        <p:spPr>
          <a:xfrm>
            <a:off x="4604100" y="2136200"/>
            <a:ext cx="3318600" cy="64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Malgun Gothic"/>
                <a:ea typeface="Malgun Gothic"/>
                <a:cs typeface="Malgun Gothic"/>
                <a:sym typeface="Malgun Gothic"/>
              </a:rPr>
              <a:t>class </a:t>
            </a:r>
            <a:r>
              <a:rPr b="1" lang="en-US" sz="2000">
                <a:latin typeface="Malgun Gothic"/>
                <a:ea typeface="Malgun Gothic"/>
                <a:cs typeface="Malgun Gothic"/>
                <a:sym typeface="Malgun Gothic"/>
              </a:rPr>
              <a:t>CommandHandler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34"/>
          <p:cNvSpPr/>
          <p:nvPr/>
        </p:nvSpPr>
        <p:spPr>
          <a:xfrm>
            <a:off x="9341200" y="2136325"/>
            <a:ext cx="2145900" cy="64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Malgun Gothic"/>
                <a:ea typeface="Malgun Gothic"/>
                <a:cs typeface="Malgun Gothic"/>
                <a:sym typeface="Malgun Gothic"/>
              </a:rPr>
              <a:t>class SSD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34"/>
          <p:cNvSpPr/>
          <p:nvPr/>
        </p:nvSpPr>
        <p:spPr>
          <a:xfrm>
            <a:off x="5018581" y="5369771"/>
            <a:ext cx="2757300" cy="64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class HelpCommand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8" name="Google Shape;338;p34"/>
          <p:cNvCxnSpPr>
            <a:stCxn id="339" idx="0"/>
            <a:endCxn id="340" idx="2"/>
          </p:cNvCxnSpPr>
          <p:nvPr/>
        </p:nvCxnSpPr>
        <p:spPr>
          <a:xfrm rot="10800000">
            <a:off x="6263325" y="4705800"/>
            <a:ext cx="0" cy="471300"/>
          </a:xfrm>
          <a:prstGeom prst="straightConnector1">
            <a:avLst/>
          </a:prstGeom>
          <a:noFill/>
          <a:ln cap="flat" cmpd="sng" w="28575">
            <a:solidFill>
              <a:srgbClr val="26262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34"/>
          <p:cNvCxnSpPr>
            <a:stCxn id="334" idx="3"/>
            <a:endCxn id="335" idx="1"/>
          </p:cNvCxnSpPr>
          <p:nvPr/>
        </p:nvCxnSpPr>
        <p:spPr>
          <a:xfrm>
            <a:off x="3185575" y="2461100"/>
            <a:ext cx="1418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34"/>
          <p:cNvCxnSpPr>
            <a:stCxn id="335" idx="3"/>
            <a:endCxn id="336" idx="1"/>
          </p:cNvCxnSpPr>
          <p:nvPr/>
        </p:nvCxnSpPr>
        <p:spPr>
          <a:xfrm>
            <a:off x="7922700" y="2461100"/>
            <a:ext cx="1418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4"/>
          <p:cNvSpPr/>
          <p:nvPr/>
        </p:nvSpPr>
        <p:spPr>
          <a:xfrm>
            <a:off x="4954713" y="5273678"/>
            <a:ext cx="2757300" cy="64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class WriteCommand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34"/>
          <p:cNvSpPr/>
          <p:nvPr/>
        </p:nvSpPr>
        <p:spPr>
          <a:xfrm>
            <a:off x="4884675" y="5177100"/>
            <a:ext cx="2757300" cy="64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Malgun Gothic"/>
                <a:ea typeface="Malgun Gothic"/>
                <a:cs typeface="Malgun Gothic"/>
                <a:sym typeface="Malgun Gothic"/>
              </a:rPr>
              <a:t>class ReadCommand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p34"/>
          <p:cNvSpPr/>
          <p:nvPr/>
        </p:nvSpPr>
        <p:spPr>
          <a:xfrm>
            <a:off x="4884675" y="4055875"/>
            <a:ext cx="2757300" cy="64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Malgun Gothic"/>
                <a:ea typeface="Malgun Gothic"/>
                <a:cs typeface="Malgun Gothic"/>
                <a:sym typeface="Malgun Gothic"/>
              </a:rPr>
              <a:t>interface </a:t>
            </a:r>
            <a:r>
              <a:rPr b="1" lang="en-US" sz="2000">
                <a:latin typeface="Malgun Gothic"/>
                <a:ea typeface="Malgun Gothic"/>
                <a:cs typeface="Malgun Gothic"/>
                <a:sym typeface="Malgun Gothic"/>
              </a:rPr>
              <a:t>ICommand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4" name="Google Shape;344;p34"/>
          <p:cNvCxnSpPr/>
          <p:nvPr/>
        </p:nvCxnSpPr>
        <p:spPr>
          <a:xfrm rot="10800000">
            <a:off x="6893538" y="2785900"/>
            <a:ext cx="0" cy="126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34"/>
          <p:cNvSpPr txBox="1"/>
          <p:nvPr/>
        </p:nvSpPr>
        <p:spPr>
          <a:xfrm>
            <a:off x="704888" y="2802375"/>
            <a:ext cx="281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 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console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output 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34"/>
          <p:cNvSpPr txBox="1"/>
          <p:nvPr/>
        </p:nvSpPr>
        <p:spPr>
          <a:xfrm>
            <a:off x="4936175" y="2788575"/>
            <a:ext cx="193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커맨드 관리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커맨드 파싱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커맨드 수행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7775888" y="5229125"/>
            <a:ext cx="281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커맨드 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커맨드 수행 로직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9341088" y="2764850"/>
            <a:ext cx="1351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Read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Erase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Flush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팀원 </a:t>
            </a:r>
            <a:r>
              <a:rPr lang="en-US"/>
              <a:t>및 역할</a:t>
            </a:r>
            <a:r>
              <a:rPr lang="en-US"/>
              <a:t> 소개</a:t>
            </a:r>
            <a:endParaRPr/>
          </a:p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1130756" y="1668577"/>
            <a:ext cx="4844909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9400" lvl="1" marL="1092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Test Shell 개발</a:t>
            </a:r>
            <a:endParaRPr/>
          </a:p>
          <a:p>
            <a:pPr indent="-457200" lvl="1" marL="1092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경태현, 김성환, 김제성</a:t>
            </a:r>
            <a:endParaRPr/>
          </a:p>
        </p:txBody>
      </p:sp>
      <p:sp>
        <p:nvSpPr>
          <p:cNvPr id="61" name="Google Shape;61;p8"/>
          <p:cNvSpPr txBox="1"/>
          <p:nvPr/>
        </p:nvSpPr>
        <p:spPr>
          <a:xfrm>
            <a:off x="6540339" y="1930200"/>
            <a:ext cx="4658478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SSD 개발</a:t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1" marL="1092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정헌휘, 윤예림, 심현석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79400" lvl="1" marL="1092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Shop High-Quality Bash Shell Icon Designs for Your Projects" id="62" name="Google Shape;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9602" y="3098306"/>
            <a:ext cx="2327218" cy="232721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/>
          <p:nvPr/>
        </p:nvSpPr>
        <p:spPr>
          <a:xfrm>
            <a:off x="5524055" y="3887667"/>
            <a:ext cx="1278300" cy="649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525" y="3295663"/>
            <a:ext cx="2468324" cy="21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269" y="4585522"/>
            <a:ext cx="5452651" cy="3580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4" name="Google Shape;354;p35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리팩토링 적용 (1/3) - TestShell 순환참조</a:t>
            </a:r>
            <a:endParaRPr/>
          </a:p>
        </p:txBody>
      </p:sp>
      <p:cxnSp>
        <p:nvCxnSpPr>
          <p:cNvPr id="355" name="Google Shape;355;p35"/>
          <p:cNvCxnSpPr/>
          <p:nvPr/>
        </p:nvCxnSpPr>
        <p:spPr>
          <a:xfrm>
            <a:off x="3171963" y="2879604"/>
            <a:ext cx="792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35"/>
          <p:cNvCxnSpPr>
            <a:stCxn id="357" idx="1"/>
            <a:endCxn id="358" idx="3"/>
          </p:cNvCxnSpPr>
          <p:nvPr/>
        </p:nvCxnSpPr>
        <p:spPr>
          <a:xfrm flipH="1">
            <a:off x="4739505" y="3428995"/>
            <a:ext cx="1666500" cy="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35"/>
          <p:cNvCxnSpPr>
            <a:stCxn id="360" idx="2"/>
          </p:cNvCxnSpPr>
          <p:nvPr/>
        </p:nvCxnSpPr>
        <p:spPr>
          <a:xfrm>
            <a:off x="2770507" y="2315061"/>
            <a:ext cx="0" cy="44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35"/>
          <p:cNvCxnSpPr/>
          <p:nvPr/>
        </p:nvCxnSpPr>
        <p:spPr>
          <a:xfrm>
            <a:off x="7215694" y="3618323"/>
            <a:ext cx="0" cy="66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357" name="Google Shape;35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6005" y="3239667"/>
            <a:ext cx="2478478" cy="3786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8" name="Google Shape;35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338" y="2761954"/>
            <a:ext cx="4406182" cy="134251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0" name="Google Shape;36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338" y="1254822"/>
            <a:ext cx="4874339" cy="106023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2" name="Google Shape;36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218" y="4551363"/>
            <a:ext cx="4860570" cy="216178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63" name="Google Shape;363;p35"/>
          <p:cNvCxnSpPr/>
          <p:nvPr/>
        </p:nvCxnSpPr>
        <p:spPr>
          <a:xfrm>
            <a:off x="2770507" y="4109186"/>
            <a:ext cx="0" cy="44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4" name="Google Shape;3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869" y="4433122"/>
            <a:ext cx="5452651" cy="3580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469" y="4280722"/>
            <a:ext cx="5452651" cy="3580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리팩토링 적용 (2/3) - SSD CommandBuffer</a:t>
            </a:r>
            <a:endParaRPr/>
          </a:p>
        </p:txBody>
      </p:sp>
      <p:pic>
        <p:nvPicPr>
          <p:cNvPr id="371" name="Google Shape;3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25" y="2349775"/>
            <a:ext cx="11356952" cy="4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6"/>
          <p:cNvSpPr txBox="1"/>
          <p:nvPr/>
        </p:nvSpPr>
        <p:spPr>
          <a:xfrm>
            <a:off x="605982" y="1220754"/>
            <a:ext cx="117411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커맨드버퍼가 도입되면서 각 operation마다 적용되는 알고리즘이 달라짐</a:t>
            </a:r>
            <a:endParaRPr sz="2800">
              <a:solidFill>
                <a:schemeClr val="dk1"/>
              </a:solidFill>
            </a:endParaRPr>
          </a:p>
          <a:p>
            <a:pPr indent="-457200" lvl="0" marL="635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➔"/>
            </a:pPr>
            <a:r>
              <a:rPr b="1" lang="en-US" sz="2800">
                <a:solidFill>
                  <a:schemeClr val="dk1"/>
                </a:solidFill>
              </a:rPr>
              <a:t>커맨드</a:t>
            </a:r>
            <a:r>
              <a:rPr lang="en-US" sz="2800">
                <a:solidFill>
                  <a:schemeClr val="dk1"/>
                </a:solidFill>
              </a:rPr>
              <a:t> + </a:t>
            </a:r>
            <a:r>
              <a:rPr b="1" lang="en-US" sz="2800">
                <a:solidFill>
                  <a:schemeClr val="dk1"/>
                </a:solidFill>
              </a:rPr>
              <a:t>전략</a:t>
            </a:r>
            <a:r>
              <a:rPr lang="en-US" sz="2800">
                <a:solidFill>
                  <a:schemeClr val="dk1"/>
                </a:solidFill>
              </a:rPr>
              <a:t> 패턴 으로 알고리즘을 손쉽게 교체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리팩토링 적용 (2/3) -</a:t>
            </a:r>
            <a:r>
              <a:rPr lang="en-US"/>
              <a:t> SSD CommandBuffer</a:t>
            </a:r>
            <a:endParaRPr/>
          </a:p>
        </p:txBody>
      </p:sp>
      <p:pic>
        <p:nvPicPr>
          <p:cNvPr id="378" name="Google Shape;3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500" y="1509050"/>
            <a:ext cx="4829075" cy="4870522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7"/>
          <p:cNvSpPr txBox="1"/>
          <p:nvPr/>
        </p:nvSpPr>
        <p:spPr>
          <a:xfrm>
            <a:off x="319931" y="1056750"/>
            <a:ext cx="1251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[ 적용 전 ]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380" name="Google Shape;380;p37"/>
          <p:cNvSpPr txBox="1"/>
          <p:nvPr/>
        </p:nvSpPr>
        <p:spPr>
          <a:xfrm>
            <a:off x="6292506" y="1056750"/>
            <a:ext cx="1251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[ 적용 </a:t>
            </a:r>
            <a:r>
              <a:rPr lang="en-US" sz="1900">
                <a:solidFill>
                  <a:schemeClr val="dk1"/>
                </a:solidFill>
              </a:rPr>
              <a:t>후</a:t>
            </a:r>
            <a:r>
              <a:rPr lang="en-US" sz="1900">
                <a:solidFill>
                  <a:schemeClr val="dk1"/>
                </a:solidFill>
              </a:rPr>
              <a:t> ]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381" name="Google Shape;3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00" y="1509050"/>
            <a:ext cx="5118949" cy="514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37"/>
          <p:cNvCxnSpPr/>
          <p:nvPr/>
        </p:nvCxnSpPr>
        <p:spPr>
          <a:xfrm>
            <a:off x="5899355" y="3792298"/>
            <a:ext cx="39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700" y="1065568"/>
            <a:ext cx="9859980" cy="559325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8"/>
          <p:cNvSpPr/>
          <p:nvPr/>
        </p:nvSpPr>
        <p:spPr>
          <a:xfrm>
            <a:off x="6006950" y="4171600"/>
            <a:ext cx="4368300" cy="17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38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리팩토링 적용 (3/3)</a:t>
            </a:r>
            <a:r>
              <a:rPr lang="en-US"/>
              <a:t> - SSD Driver</a:t>
            </a:r>
            <a:endParaRPr/>
          </a:p>
        </p:txBody>
      </p:sp>
      <p:sp>
        <p:nvSpPr>
          <p:cNvPr id="390" name="Google Shape;390;p38"/>
          <p:cNvSpPr/>
          <p:nvPr/>
        </p:nvSpPr>
        <p:spPr>
          <a:xfrm>
            <a:off x="6239300" y="4579750"/>
            <a:ext cx="1692600" cy="972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SSDDriver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38"/>
          <p:cNvSpPr/>
          <p:nvPr/>
        </p:nvSpPr>
        <p:spPr>
          <a:xfrm>
            <a:off x="8450225" y="4579738"/>
            <a:ext cx="1692600" cy="972000"/>
          </a:xfrm>
          <a:prstGeom prst="roundRect">
            <a:avLst>
              <a:gd fmla="val 16667" name="adj"/>
            </a:avLst>
          </a:prstGeom>
          <a:solidFill>
            <a:srgbClr val="B3E5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IOStream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2" name="Google Shape;39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1150" y="4480400"/>
            <a:ext cx="1170675" cy="117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38"/>
          <p:cNvCxnSpPr>
            <a:stCxn id="390" idx="3"/>
            <a:endCxn id="391" idx="1"/>
          </p:cNvCxnSpPr>
          <p:nvPr/>
        </p:nvCxnSpPr>
        <p:spPr>
          <a:xfrm>
            <a:off x="7931900" y="5065750"/>
            <a:ext cx="51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94" name="Google Shape;394;p38"/>
          <p:cNvCxnSpPr>
            <a:stCxn id="391" idx="3"/>
            <a:endCxn id="392" idx="1"/>
          </p:cNvCxnSpPr>
          <p:nvPr/>
        </p:nvCxnSpPr>
        <p:spPr>
          <a:xfrm>
            <a:off x="10142825" y="5065738"/>
            <a:ext cx="51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95" name="Google Shape;395;p38"/>
          <p:cNvSpPr/>
          <p:nvPr/>
        </p:nvSpPr>
        <p:spPr>
          <a:xfrm>
            <a:off x="6239300" y="2817450"/>
            <a:ext cx="1692600" cy="972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TestShell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6" name="Google Shape;396;p38"/>
          <p:cNvCxnSpPr>
            <a:stCxn id="395" idx="2"/>
          </p:cNvCxnSpPr>
          <p:nvPr/>
        </p:nvCxnSpPr>
        <p:spPr>
          <a:xfrm flipH="1">
            <a:off x="7076300" y="3789450"/>
            <a:ext cx="9300" cy="3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리팩토링 적용 (3/3) - SSD Driver</a:t>
            </a:r>
            <a:endParaRPr/>
          </a:p>
        </p:txBody>
      </p:sp>
      <p:pic>
        <p:nvPicPr>
          <p:cNvPr id="402" name="Google Shape;4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" y="1096968"/>
            <a:ext cx="10794747" cy="559325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9"/>
          <p:cNvSpPr/>
          <p:nvPr/>
        </p:nvSpPr>
        <p:spPr>
          <a:xfrm>
            <a:off x="1048425" y="4815875"/>
            <a:ext cx="1692600" cy="97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SSDDriver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3723775" y="4815863"/>
            <a:ext cx="1692600" cy="972000"/>
          </a:xfrm>
          <a:prstGeom prst="roundRect">
            <a:avLst>
              <a:gd fmla="val 16667" name="adj"/>
            </a:avLst>
          </a:prstGeom>
          <a:solidFill>
            <a:srgbClr val="B3E5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IOStream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p39"/>
          <p:cNvSpPr txBox="1"/>
          <p:nvPr/>
        </p:nvSpPr>
        <p:spPr>
          <a:xfrm>
            <a:off x="2454650" y="5886225"/>
            <a:ext cx="15555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메서드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39"/>
          <p:cNvSpPr/>
          <p:nvPr/>
        </p:nvSpPr>
        <p:spPr>
          <a:xfrm>
            <a:off x="2959400" y="5159975"/>
            <a:ext cx="546000" cy="28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0"/>
          <p:cNvSpPr txBox="1"/>
          <p:nvPr>
            <p:ph idx="1" type="body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000"/>
              <a:t>디자인 패턴 활용 사례</a:t>
            </a:r>
            <a:endParaRPr sz="4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1. 커맨드 패턴 - TestShell</a:t>
            </a:r>
            <a:endParaRPr/>
          </a:p>
        </p:txBody>
      </p:sp>
      <p:sp>
        <p:nvSpPr>
          <p:cNvPr id="417" name="Google Shape;417;p41"/>
          <p:cNvSpPr txBox="1"/>
          <p:nvPr/>
        </p:nvSpPr>
        <p:spPr>
          <a:xfrm>
            <a:off x="225457" y="1200516"/>
            <a:ext cx="11741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635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>
                <a:solidFill>
                  <a:schemeClr val="dk1"/>
                </a:solidFill>
              </a:rPr>
              <a:t>실제 동작을 하는 Receiver와 호출하는 Invoker 를 분리</a:t>
            </a:r>
            <a:endParaRPr/>
          </a:p>
        </p:txBody>
      </p:sp>
      <p:grpSp>
        <p:nvGrpSpPr>
          <p:cNvPr id="418" name="Google Shape;418;p41"/>
          <p:cNvGrpSpPr/>
          <p:nvPr/>
        </p:nvGrpSpPr>
        <p:grpSpPr>
          <a:xfrm>
            <a:off x="929600" y="2949863"/>
            <a:ext cx="2416250" cy="2702450"/>
            <a:chOff x="376375" y="2960925"/>
            <a:chExt cx="2416250" cy="2702450"/>
          </a:xfrm>
        </p:grpSpPr>
        <p:pic>
          <p:nvPicPr>
            <p:cNvPr descr="person icon" id="419" name="Google Shape;419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6375" y="2960925"/>
              <a:ext cx="2416250" cy="2416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" name="Google Shape;420;p41"/>
            <p:cNvSpPr txBox="1"/>
            <p:nvPr/>
          </p:nvSpPr>
          <p:spPr>
            <a:xfrm>
              <a:off x="527306" y="5377175"/>
              <a:ext cx="2114400" cy="28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</a:rPr>
                <a:t>Test Shell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grpSp>
        <p:nvGrpSpPr>
          <p:cNvPr id="421" name="Google Shape;421;p41"/>
          <p:cNvGrpSpPr/>
          <p:nvPr/>
        </p:nvGrpSpPr>
        <p:grpSpPr>
          <a:xfrm>
            <a:off x="4907756" y="2567025"/>
            <a:ext cx="2114403" cy="3468125"/>
            <a:chOff x="4454031" y="2595450"/>
            <a:chExt cx="2114403" cy="3468125"/>
          </a:xfrm>
        </p:grpSpPr>
        <p:pic>
          <p:nvPicPr>
            <p:cNvPr id="422" name="Google Shape;422;p41"/>
            <p:cNvPicPr preferRelativeResize="0"/>
            <p:nvPr/>
          </p:nvPicPr>
          <p:blipFill rotWithShape="1">
            <a:blip r:embed="rId4">
              <a:alphaModFix/>
            </a:blip>
            <a:srcRect b="6872" l="3117" r="62044" t="6238"/>
            <a:stretch/>
          </p:blipFill>
          <p:spPr>
            <a:xfrm>
              <a:off x="4886530" y="2595450"/>
              <a:ext cx="1249421" cy="2702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Google Shape;423;p41"/>
            <p:cNvSpPr txBox="1"/>
            <p:nvPr/>
          </p:nvSpPr>
          <p:spPr>
            <a:xfrm>
              <a:off x="4454031" y="5377175"/>
              <a:ext cx="2114400" cy="28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</a:rPr>
                <a:t>Command Handler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424" name="Google Shape;424;p41"/>
            <p:cNvSpPr txBox="1"/>
            <p:nvPr/>
          </p:nvSpPr>
          <p:spPr>
            <a:xfrm>
              <a:off x="4454034" y="5663375"/>
              <a:ext cx="211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7F7F7F"/>
                  </a:solidFill>
                </a:rPr>
                <a:t> Invoker (명령수행기)</a:t>
              </a:r>
              <a:endParaRPr>
                <a:solidFill>
                  <a:srgbClr val="7F7F7F"/>
                </a:solidFill>
              </a:endParaRPr>
            </a:p>
          </p:txBody>
        </p:sp>
      </p:grpSp>
      <p:cxnSp>
        <p:nvCxnSpPr>
          <p:cNvPr id="425" name="Google Shape;425;p41"/>
          <p:cNvCxnSpPr>
            <a:stCxn id="419" idx="3"/>
          </p:cNvCxnSpPr>
          <p:nvPr/>
        </p:nvCxnSpPr>
        <p:spPr>
          <a:xfrm flipH="1" rot="10800000">
            <a:off x="3345850" y="4139687"/>
            <a:ext cx="1745400" cy="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6" name="Google Shape;426;p41"/>
          <p:cNvSpPr txBox="1"/>
          <p:nvPr/>
        </p:nvSpPr>
        <p:spPr>
          <a:xfrm>
            <a:off x="3252331" y="3881075"/>
            <a:ext cx="21144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userInput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27" name="Google Shape;427;p41"/>
          <p:cNvSpPr txBox="1"/>
          <p:nvPr/>
        </p:nvSpPr>
        <p:spPr>
          <a:xfrm>
            <a:off x="6816351" y="3881075"/>
            <a:ext cx="18672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excuteCommand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428" name="Google Shape;428;p41"/>
          <p:cNvCxnSpPr/>
          <p:nvPr/>
        </p:nvCxnSpPr>
        <p:spPr>
          <a:xfrm flipH="1" rot="10800000">
            <a:off x="6877250" y="4139687"/>
            <a:ext cx="1745400" cy="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41"/>
          <p:cNvSpPr txBox="1"/>
          <p:nvPr/>
        </p:nvSpPr>
        <p:spPr>
          <a:xfrm>
            <a:off x="1080534" y="5652325"/>
            <a:ext cx="21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F7F7F"/>
                </a:solidFill>
              </a:rPr>
              <a:t>Client</a:t>
            </a:r>
            <a:endParaRPr>
              <a:solidFill>
                <a:srgbClr val="7F7F7F"/>
              </a:solidFill>
            </a:endParaRPr>
          </a:p>
        </p:txBody>
      </p:sp>
      <p:grpSp>
        <p:nvGrpSpPr>
          <p:cNvPr id="430" name="Google Shape;430;p41"/>
          <p:cNvGrpSpPr/>
          <p:nvPr/>
        </p:nvGrpSpPr>
        <p:grpSpPr>
          <a:xfrm>
            <a:off x="8683550" y="3023050"/>
            <a:ext cx="2114409" cy="3012100"/>
            <a:chOff x="9069250" y="3051475"/>
            <a:chExt cx="2114409" cy="3012100"/>
          </a:xfrm>
        </p:grpSpPr>
        <p:pic>
          <p:nvPicPr>
            <p:cNvPr id="431" name="Google Shape;431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69250" y="3051475"/>
              <a:ext cx="2114400" cy="21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Google Shape;432;p41"/>
            <p:cNvSpPr txBox="1"/>
            <p:nvPr/>
          </p:nvSpPr>
          <p:spPr>
            <a:xfrm>
              <a:off x="9069256" y="5377175"/>
              <a:ext cx="2114400" cy="28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</a:rPr>
                <a:t>ICommand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433" name="Google Shape;433;p41"/>
            <p:cNvSpPr txBox="1"/>
            <p:nvPr/>
          </p:nvSpPr>
          <p:spPr>
            <a:xfrm>
              <a:off x="9069259" y="5663375"/>
              <a:ext cx="211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7F7F7F"/>
                  </a:solidFill>
                </a:rPr>
                <a:t>Receiver (명령타겟)</a:t>
              </a:r>
              <a:endParaRPr>
                <a:solidFill>
                  <a:srgbClr val="7F7F7F"/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1. 커맨드 패턴 - TestShell</a:t>
            </a:r>
            <a:endParaRPr/>
          </a:p>
        </p:txBody>
      </p:sp>
      <p:pic>
        <p:nvPicPr>
          <p:cNvPr id="439" name="Google Shape;4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0013" y="4607325"/>
            <a:ext cx="7624916" cy="112025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0" name="Google Shape;4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8565" y="4895967"/>
            <a:ext cx="7583477" cy="120443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1" name="Google Shape;44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8708" y="5171812"/>
            <a:ext cx="7616628" cy="123033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2" name="Google Shape;442;p42"/>
          <p:cNvSpPr txBox="1"/>
          <p:nvPr/>
        </p:nvSpPr>
        <p:spPr>
          <a:xfrm>
            <a:off x="9587674" y="6402150"/>
            <a:ext cx="2473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Concrete Command</a:t>
            </a:r>
            <a:endParaRPr b="1" sz="1700"/>
          </a:p>
        </p:txBody>
      </p:sp>
      <p:sp>
        <p:nvSpPr>
          <p:cNvPr id="443" name="Google Shape;443;p42"/>
          <p:cNvSpPr txBox="1"/>
          <p:nvPr/>
        </p:nvSpPr>
        <p:spPr>
          <a:xfrm>
            <a:off x="2401349" y="3167150"/>
            <a:ext cx="2473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Invoker</a:t>
            </a:r>
            <a:endParaRPr b="1" sz="1700"/>
          </a:p>
        </p:txBody>
      </p:sp>
      <p:pic>
        <p:nvPicPr>
          <p:cNvPr id="444" name="Google Shape;44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925" y="1703574"/>
            <a:ext cx="4711626" cy="1463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45" name="Google Shape;445;p42"/>
          <p:cNvCxnSpPr/>
          <p:nvPr/>
        </p:nvCxnSpPr>
        <p:spPr>
          <a:xfrm>
            <a:off x="8358850" y="3175375"/>
            <a:ext cx="0" cy="143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42"/>
          <p:cNvSpPr/>
          <p:nvPr/>
        </p:nvSpPr>
        <p:spPr>
          <a:xfrm>
            <a:off x="1005175" y="2230175"/>
            <a:ext cx="27744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7" name="Google Shape;447;p42"/>
          <p:cNvPicPr preferRelativeResize="0"/>
          <p:nvPr/>
        </p:nvPicPr>
        <p:blipFill rotWithShape="1">
          <a:blip r:embed="rId7">
            <a:alphaModFix/>
          </a:blip>
          <a:srcRect b="0" l="0" r="36423" t="0"/>
          <a:stretch/>
        </p:blipFill>
        <p:spPr>
          <a:xfrm>
            <a:off x="6160076" y="1703573"/>
            <a:ext cx="5325249" cy="1463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8" name="Google Shape;448;p42"/>
          <p:cNvSpPr txBox="1"/>
          <p:nvPr/>
        </p:nvSpPr>
        <p:spPr>
          <a:xfrm>
            <a:off x="9012124" y="3167150"/>
            <a:ext cx="2473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Receiver</a:t>
            </a:r>
            <a:endParaRPr b="1" sz="1700"/>
          </a:p>
        </p:txBody>
      </p:sp>
      <p:cxnSp>
        <p:nvCxnSpPr>
          <p:cNvPr id="449" name="Google Shape;449;p42"/>
          <p:cNvCxnSpPr>
            <a:stCxn id="444" idx="3"/>
            <a:endCxn id="447" idx="1"/>
          </p:cNvCxnSpPr>
          <p:nvPr/>
        </p:nvCxnSpPr>
        <p:spPr>
          <a:xfrm>
            <a:off x="4874551" y="2435362"/>
            <a:ext cx="128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3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2. </a:t>
            </a:r>
            <a:r>
              <a:rPr lang="en-US"/>
              <a:t>어댑터 패턴</a:t>
            </a:r>
            <a:endParaRPr/>
          </a:p>
        </p:txBody>
      </p:sp>
      <p:sp>
        <p:nvSpPr>
          <p:cNvPr id="455" name="Google Shape;455;p43"/>
          <p:cNvSpPr txBox="1"/>
          <p:nvPr/>
        </p:nvSpPr>
        <p:spPr>
          <a:xfrm>
            <a:off x="225457" y="1200516"/>
            <a:ext cx="117411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635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>
                <a:solidFill>
                  <a:schemeClr val="dk1"/>
                </a:solidFill>
              </a:rPr>
              <a:t>실제 ssd.exe 의 API 는 “ssd.exe R 0”</a:t>
            </a:r>
            <a:endParaRPr sz="2800">
              <a:solidFill>
                <a:schemeClr val="dk1"/>
              </a:solidFill>
            </a:endParaRPr>
          </a:p>
          <a:p>
            <a:pPr indent="-457200" lvl="0" marL="635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 sz="2800">
                <a:solidFill>
                  <a:schemeClr val="dk1"/>
                </a:solidFill>
              </a:rPr>
              <a:t>SSD_INTERFACE 와 ssd.exe API 연결해줄 Adaptor 사용</a:t>
            </a:r>
            <a:endParaRPr sz="2800">
              <a:solidFill>
                <a:schemeClr val="dk1"/>
              </a:solidFill>
            </a:endParaRPr>
          </a:p>
        </p:txBody>
      </p:sp>
      <p:grpSp>
        <p:nvGrpSpPr>
          <p:cNvPr id="456" name="Google Shape;456;p43"/>
          <p:cNvGrpSpPr/>
          <p:nvPr/>
        </p:nvGrpSpPr>
        <p:grpSpPr>
          <a:xfrm>
            <a:off x="605975" y="2645675"/>
            <a:ext cx="2114400" cy="2198100"/>
            <a:chOff x="472950" y="3480325"/>
            <a:chExt cx="2114400" cy="2198100"/>
          </a:xfrm>
        </p:grpSpPr>
        <p:sp>
          <p:nvSpPr>
            <p:cNvPr id="457" name="Google Shape;457;p43"/>
            <p:cNvSpPr/>
            <p:nvPr/>
          </p:nvSpPr>
          <p:spPr>
            <a:xfrm>
              <a:off x="472950" y="3480325"/>
              <a:ext cx="2114400" cy="320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Malgun Gothic"/>
                  <a:ea typeface="Malgun Gothic"/>
                  <a:cs typeface="Malgun Gothic"/>
                  <a:sym typeface="Malgun Gothic"/>
                </a:rPr>
                <a:t>TestShell</a:t>
              </a:r>
              <a:endParaRPr sz="16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8" name="Google Shape;458;p43"/>
            <p:cNvSpPr/>
            <p:nvPr/>
          </p:nvSpPr>
          <p:spPr>
            <a:xfrm>
              <a:off x="472950" y="3800425"/>
              <a:ext cx="2114400" cy="187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read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write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fullread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fullwrite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…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help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exit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59" name="Google Shape;459;p43"/>
          <p:cNvGrpSpPr/>
          <p:nvPr/>
        </p:nvGrpSpPr>
        <p:grpSpPr>
          <a:xfrm>
            <a:off x="7260100" y="2309300"/>
            <a:ext cx="2114400" cy="1188300"/>
            <a:chOff x="472950" y="3480325"/>
            <a:chExt cx="2114400" cy="1188300"/>
          </a:xfrm>
        </p:grpSpPr>
        <p:sp>
          <p:nvSpPr>
            <p:cNvPr id="460" name="Google Shape;460;p43"/>
            <p:cNvSpPr/>
            <p:nvPr/>
          </p:nvSpPr>
          <p:spPr>
            <a:xfrm>
              <a:off x="472950" y="3480325"/>
              <a:ext cx="2114400" cy="320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Malgun Gothic"/>
                  <a:ea typeface="Malgun Gothic"/>
                  <a:cs typeface="Malgun Gothic"/>
                  <a:sym typeface="Malgun Gothic"/>
                </a:rPr>
                <a:t>SSD_INTERFACE</a:t>
              </a:r>
              <a:endParaRPr sz="16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472950" y="3800425"/>
              <a:ext cx="2114400" cy="868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read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write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getResult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62" name="Google Shape;462;p43"/>
          <p:cNvGrpSpPr/>
          <p:nvPr/>
        </p:nvGrpSpPr>
        <p:grpSpPr>
          <a:xfrm>
            <a:off x="5959475" y="3773400"/>
            <a:ext cx="2114400" cy="1188300"/>
            <a:chOff x="472950" y="3480325"/>
            <a:chExt cx="2114400" cy="1188300"/>
          </a:xfrm>
        </p:grpSpPr>
        <p:sp>
          <p:nvSpPr>
            <p:cNvPr id="463" name="Google Shape;463;p43"/>
            <p:cNvSpPr/>
            <p:nvPr/>
          </p:nvSpPr>
          <p:spPr>
            <a:xfrm>
              <a:off x="472950" y="3480325"/>
              <a:ext cx="2114400" cy="3201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Malgun Gothic"/>
                  <a:ea typeface="Malgun Gothic"/>
                  <a:cs typeface="Malgun Gothic"/>
                  <a:sym typeface="Malgun Gothic"/>
                </a:rPr>
                <a:t>SsdAdaptor</a:t>
              </a:r>
              <a:endParaRPr sz="16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472950" y="3800425"/>
              <a:ext cx="2114400" cy="868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read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write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getResult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65" name="Google Shape;465;p43"/>
          <p:cNvGrpSpPr/>
          <p:nvPr/>
        </p:nvGrpSpPr>
        <p:grpSpPr>
          <a:xfrm>
            <a:off x="5959475" y="5351200"/>
            <a:ext cx="2114400" cy="1188300"/>
            <a:chOff x="472950" y="3480325"/>
            <a:chExt cx="2114400" cy="1188300"/>
          </a:xfrm>
        </p:grpSpPr>
        <p:sp>
          <p:nvSpPr>
            <p:cNvPr id="466" name="Google Shape;466;p43"/>
            <p:cNvSpPr/>
            <p:nvPr/>
          </p:nvSpPr>
          <p:spPr>
            <a:xfrm>
              <a:off x="472950" y="3480325"/>
              <a:ext cx="2114400" cy="3201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Malgun Gothic"/>
                  <a:ea typeface="Malgun Gothic"/>
                  <a:cs typeface="Malgun Gothic"/>
                  <a:sym typeface="Malgun Gothic"/>
                </a:rPr>
                <a:t>ssd.exe</a:t>
              </a:r>
              <a:endParaRPr sz="16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472950" y="3800425"/>
              <a:ext cx="2114400" cy="868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Malgun Gothic"/>
                  <a:ea typeface="Malgun Gothic"/>
                  <a:cs typeface="Malgun Gothic"/>
                  <a:sym typeface="Malgun Gothic"/>
                </a:rPr>
                <a:t>ssd.exe R &lt;lba&gt;</a:t>
              </a:r>
              <a:endParaRPr sz="12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Malgun Gothic"/>
                  <a:ea typeface="Malgun Gothic"/>
                  <a:cs typeface="Malgun Gothic"/>
                  <a:sym typeface="Malgun Gothic"/>
                </a:rPr>
                <a:t>ssd.exe W &lt;lba&gt; &lt;value&gt;</a:t>
              </a:r>
              <a:endParaRPr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68" name="Google Shape;468;p43"/>
          <p:cNvGrpSpPr/>
          <p:nvPr/>
        </p:nvGrpSpPr>
        <p:grpSpPr>
          <a:xfrm>
            <a:off x="8560725" y="3773400"/>
            <a:ext cx="2114400" cy="1188300"/>
            <a:chOff x="472950" y="3480325"/>
            <a:chExt cx="2114400" cy="1188300"/>
          </a:xfrm>
        </p:grpSpPr>
        <p:sp>
          <p:nvSpPr>
            <p:cNvPr id="469" name="Google Shape;469;p43"/>
            <p:cNvSpPr/>
            <p:nvPr/>
          </p:nvSpPr>
          <p:spPr>
            <a:xfrm>
              <a:off x="472950" y="3480325"/>
              <a:ext cx="2114400" cy="3201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Malgun Gothic"/>
                  <a:ea typeface="Malgun Gothic"/>
                  <a:cs typeface="Malgun Gothic"/>
                  <a:sym typeface="Malgun Gothic"/>
                </a:rPr>
                <a:t>Mock</a:t>
              </a:r>
              <a:r>
                <a:rPr lang="en-US" sz="1600">
                  <a:latin typeface="Malgun Gothic"/>
                  <a:ea typeface="Malgun Gothic"/>
                  <a:cs typeface="Malgun Gothic"/>
                  <a:sym typeface="Malgun Gothic"/>
                </a:rPr>
                <a:t>Adaptor</a:t>
              </a:r>
              <a:endParaRPr sz="16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472950" y="3800425"/>
              <a:ext cx="2114400" cy="8682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read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write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getResult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71" name="Google Shape;471;p43"/>
          <p:cNvSpPr/>
          <p:nvPr/>
        </p:nvSpPr>
        <p:spPr>
          <a:xfrm rot="-1635">
            <a:off x="2782697" y="3016499"/>
            <a:ext cx="4415100" cy="27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2" name="Google Shape;472;p43"/>
          <p:cNvCxnSpPr>
            <a:stCxn id="463" idx="0"/>
            <a:endCxn id="461" idx="2"/>
          </p:cNvCxnSpPr>
          <p:nvPr/>
        </p:nvCxnSpPr>
        <p:spPr>
          <a:xfrm flipH="1" rot="10800000">
            <a:off x="7016675" y="3497700"/>
            <a:ext cx="1300500" cy="2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43"/>
          <p:cNvCxnSpPr>
            <a:stCxn id="469" idx="0"/>
            <a:endCxn id="461" idx="2"/>
          </p:cNvCxnSpPr>
          <p:nvPr/>
        </p:nvCxnSpPr>
        <p:spPr>
          <a:xfrm rot="10800000">
            <a:off x="8317425" y="3497700"/>
            <a:ext cx="1300500" cy="2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43"/>
          <p:cNvCxnSpPr>
            <a:stCxn id="464" idx="2"/>
            <a:endCxn id="466" idx="0"/>
          </p:cNvCxnSpPr>
          <p:nvPr/>
        </p:nvCxnSpPr>
        <p:spPr>
          <a:xfrm>
            <a:off x="7016675" y="4961700"/>
            <a:ext cx="0" cy="3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4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2. 어댑터 패턴</a:t>
            </a:r>
            <a:endParaRPr/>
          </a:p>
        </p:txBody>
      </p:sp>
      <p:pic>
        <p:nvPicPr>
          <p:cNvPr id="480" name="Google Shape;4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375" y="1422813"/>
            <a:ext cx="7207396" cy="2380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81" name="Google Shape;481;p44"/>
          <p:cNvGrpSpPr/>
          <p:nvPr/>
        </p:nvGrpSpPr>
        <p:grpSpPr>
          <a:xfrm>
            <a:off x="1375925" y="2060975"/>
            <a:ext cx="2114400" cy="1188300"/>
            <a:chOff x="472950" y="3480325"/>
            <a:chExt cx="2114400" cy="1188300"/>
          </a:xfrm>
        </p:grpSpPr>
        <p:sp>
          <p:nvSpPr>
            <p:cNvPr id="482" name="Google Shape;482;p44"/>
            <p:cNvSpPr/>
            <p:nvPr/>
          </p:nvSpPr>
          <p:spPr>
            <a:xfrm>
              <a:off x="472950" y="3480325"/>
              <a:ext cx="2114400" cy="3201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Malgun Gothic"/>
                  <a:ea typeface="Malgun Gothic"/>
                  <a:cs typeface="Malgun Gothic"/>
                  <a:sym typeface="Malgun Gothic"/>
                </a:rPr>
                <a:t>SsdAdaptor</a:t>
              </a:r>
              <a:endParaRPr sz="16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3" name="Google Shape;483;p44"/>
            <p:cNvSpPr/>
            <p:nvPr/>
          </p:nvSpPr>
          <p:spPr>
            <a:xfrm>
              <a:off x="472950" y="3800425"/>
              <a:ext cx="2114400" cy="868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read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write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getResult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84" name="Google Shape;484;p44"/>
          <p:cNvGrpSpPr/>
          <p:nvPr/>
        </p:nvGrpSpPr>
        <p:grpSpPr>
          <a:xfrm>
            <a:off x="1375925" y="4347625"/>
            <a:ext cx="2114400" cy="1188300"/>
            <a:chOff x="472950" y="3480325"/>
            <a:chExt cx="2114400" cy="1188300"/>
          </a:xfrm>
        </p:grpSpPr>
        <p:sp>
          <p:nvSpPr>
            <p:cNvPr id="485" name="Google Shape;485;p44"/>
            <p:cNvSpPr/>
            <p:nvPr/>
          </p:nvSpPr>
          <p:spPr>
            <a:xfrm>
              <a:off x="472950" y="3480325"/>
              <a:ext cx="2114400" cy="3201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Malgun Gothic"/>
                  <a:ea typeface="Malgun Gothic"/>
                  <a:cs typeface="Malgun Gothic"/>
                  <a:sym typeface="Malgun Gothic"/>
                </a:rPr>
                <a:t>ssd.exe</a:t>
              </a:r>
              <a:endParaRPr sz="16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6" name="Google Shape;486;p44"/>
            <p:cNvSpPr/>
            <p:nvPr/>
          </p:nvSpPr>
          <p:spPr>
            <a:xfrm>
              <a:off x="472950" y="3800425"/>
              <a:ext cx="2114400" cy="868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Malgun Gothic"/>
                  <a:ea typeface="Malgun Gothic"/>
                  <a:cs typeface="Malgun Gothic"/>
                  <a:sym typeface="Malgun Gothic"/>
                </a:rPr>
                <a:t>ssd.exe R &lt;lba&gt;</a:t>
              </a:r>
              <a:endParaRPr sz="12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Malgun Gothic"/>
                  <a:ea typeface="Malgun Gothic"/>
                  <a:cs typeface="Malgun Gothic"/>
                  <a:sym typeface="Malgun Gothic"/>
                </a:rPr>
                <a:t>ssd.exe W &lt;lba&gt; &lt;value&gt;</a:t>
              </a:r>
              <a:endParaRPr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487" name="Google Shape;487;p44"/>
          <p:cNvCxnSpPr>
            <a:stCxn id="480" idx="2"/>
          </p:cNvCxnSpPr>
          <p:nvPr/>
        </p:nvCxnSpPr>
        <p:spPr>
          <a:xfrm flipH="1">
            <a:off x="7868373" y="3803438"/>
            <a:ext cx="11700" cy="1250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8" name="Google Shape;488;p44"/>
          <p:cNvSpPr txBox="1"/>
          <p:nvPr/>
        </p:nvSpPr>
        <p:spPr>
          <a:xfrm>
            <a:off x="8076109" y="4266300"/>
            <a:ext cx="21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F7F7F"/>
                </a:solidFill>
              </a:rPr>
              <a:t>SsdAdaptor::read(0)</a:t>
            </a:r>
            <a:endParaRPr b="1">
              <a:solidFill>
                <a:srgbClr val="7F7F7F"/>
              </a:solidFill>
            </a:endParaRPr>
          </a:p>
        </p:txBody>
      </p:sp>
      <p:pic>
        <p:nvPicPr>
          <p:cNvPr id="489" name="Google Shape;48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1788" y="5001225"/>
            <a:ext cx="6656579" cy="80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44"/>
          <p:cNvCxnSpPr>
            <a:stCxn id="483" idx="2"/>
            <a:endCxn id="485" idx="0"/>
          </p:cNvCxnSpPr>
          <p:nvPr/>
        </p:nvCxnSpPr>
        <p:spPr>
          <a:xfrm>
            <a:off x="2433125" y="3249275"/>
            <a:ext cx="0" cy="10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idx="1" type="body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000"/>
              <a:t>기능 구현 소개</a:t>
            </a:r>
            <a:endParaRPr sz="4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5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3. 싱글턴 패턴</a:t>
            </a:r>
            <a:endParaRPr/>
          </a:p>
        </p:txBody>
      </p:sp>
      <p:pic>
        <p:nvPicPr>
          <p:cNvPr id="496" name="Google Shape;4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138" y="1112343"/>
            <a:ext cx="9169273" cy="5593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6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3. 싱글턴 패턴 (Logger)</a:t>
            </a:r>
            <a:endParaRPr/>
          </a:p>
        </p:txBody>
      </p:sp>
      <p:sp>
        <p:nvSpPr>
          <p:cNvPr id="502" name="Google Shape;502;p46"/>
          <p:cNvSpPr txBox="1"/>
          <p:nvPr/>
        </p:nvSpPr>
        <p:spPr>
          <a:xfrm>
            <a:off x="2237477" y="2356500"/>
            <a:ext cx="1816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SSD Adaptor</a:t>
            </a:r>
            <a:endParaRPr sz="800"/>
          </a:p>
        </p:txBody>
      </p:sp>
      <p:pic>
        <p:nvPicPr>
          <p:cNvPr id="503" name="Google Shape;5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250" y="2604590"/>
            <a:ext cx="4695825" cy="24288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4" name="Google Shape;504;p46"/>
          <p:cNvSpPr/>
          <p:nvPr/>
        </p:nvSpPr>
        <p:spPr>
          <a:xfrm>
            <a:off x="9150049" y="2686918"/>
            <a:ext cx="1075200" cy="26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p46"/>
          <p:cNvSpPr txBox="1"/>
          <p:nvPr/>
        </p:nvSpPr>
        <p:spPr>
          <a:xfrm>
            <a:off x="8832259" y="5033468"/>
            <a:ext cx="1207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l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ogger</a:t>
            </a:r>
            <a:endParaRPr/>
          </a:p>
        </p:txBody>
      </p:sp>
      <p:pic>
        <p:nvPicPr>
          <p:cNvPr id="506" name="Google Shape;50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00" y="1394475"/>
            <a:ext cx="5276850" cy="9620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7" name="Google Shape;50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079" y="3147088"/>
            <a:ext cx="5267325" cy="13620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8" name="Google Shape;50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335" y="5299750"/>
            <a:ext cx="5191125" cy="952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09" name="Google Shape;509;p46"/>
          <p:cNvCxnSpPr>
            <a:stCxn id="506" idx="3"/>
            <a:endCxn id="503" idx="1"/>
          </p:cNvCxnSpPr>
          <p:nvPr/>
        </p:nvCxnSpPr>
        <p:spPr>
          <a:xfrm>
            <a:off x="5784150" y="1875488"/>
            <a:ext cx="1304100" cy="194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0" name="Google Shape;510;p46"/>
          <p:cNvCxnSpPr>
            <a:stCxn id="507" idx="3"/>
            <a:endCxn id="503" idx="1"/>
          </p:cNvCxnSpPr>
          <p:nvPr/>
        </p:nvCxnSpPr>
        <p:spPr>
          <a:xfrm flipH="1" rot="10800000">
            <a:off x="5779404" y="3819125"/>
            <a:ext cx="1308900" cy="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Google Shape;511;p46"/>
          <p:cNvCxnSpPr>
            <a:stCxn id="508" idx="3"/>
            <a:endCxn id="503" idx="1"/>
          </p:cNvCxnSpPr>
          <p:nvPr/>
        </p:nvCxnSpPr>
        <p:spPr>
          <a:xfrm flipH="1" rot="10800000">
            <a:off x="5698460" y="3819100"/>
            <a:ext cx="1389900" cy="195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2" name="Google Shape;512;p46"/>
          <p:cNvSpPr/>
          <p:nvPr/>
        </p:nvSpPr>
        <p:spPr>
          <a:xfrm>
            <a:off x="8278041" y="4417503"/>
            <a:ext cx="1308900" cy="34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3" name="Google Shape;513;p46"/>
          <p:cNvSpPr txBox="1"/>
          <p:nvPr/>
        </p:nvSpPr>
        <p:spPr>
          <a:xfrm>
            <a:off x="2237477" y="4509175"/>
            <a:ext cx="1816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Test Shell</a:t>
            </a:r>
            <a:endParaRPr sz="800"/>
          </a:p>
        </p:txBody>
      </p:sp>
      <p:sp>
        <p:nvSpPr>
          <p:cNvPr id="514" name="Google Shape;514;p46"/>
          <p:cNvSpPr txBox="1"/>
          <p:nvPr/>
        </p:nvSpPr>
        <p:spPr>
          <a:xfrm>
            <a:off x="2237477" y="6252250"/>
            <a:ext cx="1816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Command</a:t>
            </a:r>
            <a:endParaRPr sz="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7"/>
          <p:cNvSpPr txBox="1"/>
          <p:nvPr>
            <p:ph idx="1" type="body"/>
          </p:nvPr>
        </p:nvSpPr>
        <p:spPr>
          <a:xfrm>
            <a:off x="1632000" y="1860184"/>
            <a:ext cx="8928000" cy="25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000"/>
              <a:t>Github 활동 지표</a:t>
            </a:r>
            <a:endParaRPr sz="4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8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프로젝트 활동 (Github 통계)</a:t>
            </a:r>
            <a:endParaRPr/>
          </a:p>
        </p:txBody>
      </p:sp>
      <p:sp>
        <p:nvSpPr>
          <p:cNvPr id="525" name="Google Shape;525;p48"/>
          <p:cNvSpPr txBox="1"/>
          <p:nvPr/>
        </p:nvSpPr>
        <p:spPr>
          <a:xfrm>
            <a:off x="225457" y="1200516"/>
            <a:ext cx="117411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총 커밋 수 : </a:t>
            </a:r>
            <a:r>
              <a:rPr b="1" lang="en-US" sz="2800">
                <a:solidFill>
                  <a:schemeClr val="dk1"/>
                </a:solidFill>
              </a:rPr>
              <a:t>148</a:t>
            </a:r>
            <a:endParaRPr b="1"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   </a:t>
            </a:r>
            <a:r>
              <a:rPr lang="en-US" sz="2100">
                <a:solidFill>
                  <a:schemeClr val="dk1"/>
                </a:solidFill>
              </a:rPr>
              <a:t>(*Squash merge 정책 적용)</a:t>
            </a:r>
            <a:endParaRPr sz="700"/>
          </a:p>
        </p:txBody>
      </p:sp>
      <p:pic>
        <p:nvPicPr>
          <p:cNvPr id="526" name="Google Shape;5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25" y="2275080"/>
            <a:ext cx="4531375" cy="381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7050" y="1746616"/>
            <a:ext cx="4814533" cy="4872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9"/>
          <p:cNvSpPr txBox="1"/>
          <p:nvPr>
            <p:ph idx="1" type="body"/>
          </p:nvPr>
        </p:nvSpPr>
        <p:spPr>
          <a:xfrm>
            <a:off x="1632000" y="1860184"/>
            <a:ext cx="8928000" cy="25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000"/>
              <a:t>소감</a:t>
            </a:r>
            <a:endParaRPr sz="4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0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소감</a:t>
            </a:r>
            <a:endParaRPr/>
          </a:p>
        </p:txBody>
      </p:sp>
      <p:pic>
        <p:nvPicPr>
          <p:cNvPr id="538" name="Google Shape;538;p50"/>
          <p:cNvPicPr preferRelativeResize="0"/>
          <p:nvPr/>
        </p:nvPicPr>
        <p:blipFill rotWithShape="1">
          <a:blip r:embed="rId3">
            <a:alphaModFix/>
          </a:blip>
          <a:srcRect b="14227" l="0" r="0" t="12886"/>
          <a:stretch/>
        </p:blipFill>
        <p:spPr>
          <a:xfrm>
            <a:off x="10981325" y="109198"/>
            <a:ext cx="985236" cy="77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0"/>
          <p:cNvPicPr preferRelativeResize="0"/>
          <p:nvPr/>
        </p:nvPicPr>
        <p:blipFill rotWithShape="1">
          <a:blip r:embed="rId4">
            <a:alphaModFix/>
          </a:blip>
          <a:srcRect b="0" l="0" r="6655" t="0"/>
          <a:stretch/>
        </p:blipFill>
        <p:spPr>
          <a:xfrm>
            <a:off x="208087" y="1834275"/>
            <a:ext cx="11775825" cy="37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1"/>
          <p:cNvSpPr txBox="1"/>
          <p:nvPr>
            <p:ph idx="1" type="body"/>
          </p:nvPr>
        </p:nvSpPr>
        <p:spPr>
          <a:xfrm>
            <a:off x="1632000" y="1860184"/>
            <a:ext cx="8928000" cy="25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000"/>
              <a:t>감사합니다!</a:t>
            </a:r>
            <a:endParaRPr sz="4000"/>
          </a:p>
        </p:txBody>
      </p:sp>
      <p:pic>
        <p:nvPicPr>
          <p:cNvPr id="545" name="Google Shape;5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6750" y="1516062"/>
            <a:ext cx="2059100" cy="309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1. Test Shell - </a:t>
            </a:r>
            <a:r>
              <a:rPr lang="en-US"/>
              <a:t>개요</a:t>
            </a:r>
            <a:endParaRPr/>
          </a:p>
        </p:txBody>
      </p:sp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9400" lvl="0" marL="635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00"/>
          </a:p>
          <a:p>
            <a:pPr indent="-279400" lvl="0" marL="635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00"/>
              <a:t>SSD 개발 편의를 위한 ‘전용 테스트 도구’.</a:t>
            </a:r>
            <a:endParaRPr sz="2700"/>
          </a:p>
          <a:p>
            <a:pPr indent="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00"/>
              <a:t>ssd.exe를 직접 다루는 번거로움을 해결해줍니다.</a:t>
            </a:r>
            <a:endParaRPr sz="2700"/>
          </a:p>
          <a:p>
            <a:pPr indent="-279400" lvl="0" marL="635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9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주요 기능</a:t>
            </a:r>
            <a:endParaRPr sz="25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읽기/쓰기: read, write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전체 검사: fullread, fullwrite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도움말/종료: help, exit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내장 스크립트 실행</a:t>
            </a:r>
            <a:endParaRPr sz="2200"/>
          </a:p>
          <a:p>
            <a:pPr indent="-3492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-US" sz="1900"/>
              <a:t>1_FullWriteAndReadCompare</a:t>
            </a:r>
            <a:endParaRPr sz="1900"/>
          </a:p>
          <a:p>
            <a:pPr indent="-3492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-US" sz="1900"/>
              <a:t>2_PartialLBAWrite</a:t>
            </a:r>
            <a:endParaRPr sz="1900"/>
          </a:p>
          <a:p>
            <a:pPr indent="-3492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-US" sz="1900"/>
              <a:t>…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descr="Shop High-Quality Bash Shell Icon Designs for Your Projects" id="76" name="Google Shape;7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3300" y="3482627"/>
            <a:ext cx="1871400" cy="18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1. Test Shell - Class Diagram</a:t>
            </a:r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62" y="1247950"/>
            <a:ext cx="11117676" cy="535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1. Test Shell - Run Flow</a:t>
            </a:r>
            <a:endParaRPr/>
          </a:p>
        </p:txBody>
      </p:sp>
      <p:pic>
        <p:nvPicPr>
          <p:cNvPr id="88" name="Google Shape;8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175" y="1189168"/>
            <a:ext cx="3490800" cy="552183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2"/>
          <p:cNvSpPr/>
          <p:nvPr/>
        </p:nvSpPr>
        <p:spPr>
          <a:xfrm>
            <a:off x="6754425" y="1939888"/>
            <a:ext cx="2044200" cy="5655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Read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2"/>
          <p:cNvSpPr/>
          <p:nvPr/>
        </p:nvSpPr>
        <p:spPr>
          <a:xfrm>
            <a:off x="6754425" y="2751113"/>
            <a:ext cx="2044200" cy="5655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Write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2"/>
          <p:cNvSpPr/>
          <p:nvPr/>
        </p:nvSpPr>
        <p:spPr>
          <a:xfrm>
            <a:off x="6754425" y="5226988"/>
            <a:ext cx="2044200" cy="5655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Exit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2"/>
          <p:cNvSpPr/>
          <p:nvPr/>
        </p:nvSpPr>
        <p:spPr>
          <a:xfrm>
            <a:off x="8972275" y="1924863"/>
            <a:ext cx="2044200" cy="5655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Help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2"/>
          <p:cNvSpPr/>
          <p:nvPr/>
        </p:nvSpPr>
        <p:spPr>
          <a:xfrm>
            <a:off x="6754425" y="3588625"/>
            <a:ext cx="2044200" cy="5655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FullRead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2"/>
          <p:cNvSpPr/>
          <p:nvPr/>
        </p:nvSpPr>
        <p:spPr>
          <a:xfrm>
            <a:off x="6754425" y="4426113"/>
            <a:ext cx="2044200" cy="5655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FullWrite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2"/>
          <p:cNvSpPr/>
          <p:nvPr/>
        </p:nvSpPr>
        <p:spPr>
          <a:xfrm>
            <a:off x="8972287" y="2736088"/>
            <a:ext cx="2044200" cy="5655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Erase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12"/>
          <p:cNvCxnSpPr/>
          <p:nvPr/>
        </p:nvCxnSpPr>
        <p:spPr>
          <a:xfrm flipH="1" rot="10800000">
            <a:off x="4926825" y="2024425"/>
            <a:ext cx="1689000" cy="215820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7" name="Google Shape;97;p12"/>
          <p:cNvCxnSpPr/>
          <p:nvPr/>
        </p:nvCxnSpPr>
        <p:spPr>
          <a:xfrm>
            <a:off x="5007600" y="4842025"/>
            <a:ext cx="1598700" cy="84390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8" name="Google Shape;98;p12"/>
          <p:cNvSpPr/>
          <p:nvPr/>
        </p:nvSpPr>
        <p:spPr>
          <a:xfrm>
            <a:off x="8972287" y="3573588"/>
            <a:ext cx="2044200" cy="5655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EraseRange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2"/>
          <p:cNvSpPr/>
          <p:nvPr/>
        </p:nvSpPr>
        <p:spPr>
          <a:xfrm>
            <a:off x="8972275" y="4411088"/>
            <a:ext cx="2044200" cy="5655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Flush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2"/>
          <p:cNvSpPr/>
          <p:nvPr/>
        </p:nvSpPr>
        <p:spPr>
          <a:xfrm>
            <a:off x="8972275" y="5248588"/>
            <a:ext cx="2044200" cy="5655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0F4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TestScripts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2"/>
          <p:cNvSpPr txBox="1"/>
          <p:nvPr>
            <p:ph idx="1" type="body"/>
          </p:nvPr>
        </p:nvSpPr>
        <p:spPr>
          <a:xfrm>
            <a:off x="7564525" y="1366075"/>
            <a:ext cx="2242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1800">
                <a:solidFill>
                  <a:srgbClr val="0F465E"/>
                </a:solidFill>
              </a:rPr>
              <a:t>커맨드 패턴 활용!</a:t>
            </a:r>
            <a:endParaRPr>
              <a:solidFill>
                <a:srgbClr val="0F465E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1. Test Shell - Full Read</a:t>
            </a:r>
            <a:endParaRPr/>
          </a:p>
        </p:txBody>
      </p:sp>
      <p:pic>
        <p:nvPicPr>
          <p:cNvPr id="107" name="Google Shape;10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500" y="1758427"/>
            <a:ext cx="6619376" cy="4118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13"/>
          <p:cNvSpPr/>
          <p:nvPr/>
        </p:nvSpPr>
        <p:spPr>
          <a:xfrm>
            <a:off x="5424450" y="3068625"/>
            <a:ext cx="6052800" cy="217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13"/>
          <p:cNvSpPr/>
          <p:nvPr/>
        </p:nvSpPr>
        <p:spPr>
          <a:xfrm>
            <a:off x="5424450" y="2205425"/>
            <a:ext cx="6052800" cy="47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975" y="1478878"/>
            <a:ext cx="3342125" cy="48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2. SSD - 개요</a:t>
            </a:r>
            <a:endParaRPr/>
          </a:p>
        </p:txBody>
      </p:sp>
      <p:sp>
        <p:nvSpPr>
          <p:cNvPr id="116" name="Google Shape;116;p14"/>
          <p:cNvSpPr txBox="1"/>
          <p:nvPr>
            <p:ph idx="1" type="body"/>
          </p:nvPr>
        </p:nvSpPr>
        <p:spPr>
          <a:xfrm>
            <a:off x="838200" y="1408400"/>
            <a:ext cx="10515600" cy="44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9400" lvl="0" marL="635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00"/>
          </a:p>
          <a:p>
            <a:pPr indent="-279400" lvl="0" marL="635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00"/>
              <a:t>NAND 메모리를 가상으로 입/출력 하여 </a:t>
            </a:r>
            <a:endParaRPr sz="2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00"/>
              <a:t>명령을 처리하는 시뮬레이션 프로그램</a:t>
            </a:r>
            <a:endParaRPr sz="2700"/>
          </a:p>
          <a:p>
            <a:pPr indent="-279400" lvl="0" marL="635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9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주요 기능</a:t>
            </a:r>
            <a:endParaRPr sz="2500"/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명령어별 유효성 검사와 오류 처리</a:t>
            </a:r>
            <a:endParaRPr sz="2300"/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가상 NAND 구현으로 파일 기반 동작</a:t>
            </a:r>
            <a:endParaRPr sz="2300"/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버퍼 병합을 통한 효율적 관리</a:t>
            </a:r>
            <a:endParaRPr sz="2300"/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I/O 최소화를 통한 성능 및 자원 최적화</a:t>
            </a:r>
            <a:endParaRPr sz="2300"/>
          </a:p>
        </p:txBody>
      </p:sp>
      <p:pic>
        <p:nvPicPr>
          <p:cNvPr id="117" name="Google Shape;11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3750" y="3822997"/>
            <a:ext cx="3818250" cy="25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